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9" r:id="rId6"/>
    <p:sldId id="309" r:id="rId7"/>
    <p:sldId id="355" r:id="rId8"/>
    <p:sldId id="354" r:id="rId9"/>
    <p:sldId id="395" r:id="rId10"/>
    <p:sldId id="310" r:id="rId11"/>
    <p:sldId id="401" r:id="rId12"/>
    <p:sldId id="396" r:id="rId13"/>
    <p:sldId id="397" r:id="rId14"/>
    <p:sldId id="398" r:id="rId15"/>
    <p:sldId id="321" r:id="rId16"/>
    <p:sldId id="316" r:id="rId17"/>
    <p:sldId id="410" r:id="rId18"/>
    <p:sldId id="411" r:id="rId19"/>
    <p:sldId id="412" r:id="rId20"/>
    <p:sldId id="413" r:id="rId21"/>
    <p:sldId id="414" r:id="rId22"/>
    <p:sldId id="415" r:id="rId23"/>
    <p:sldId id="417" r:id="rId24"/>
    <p:sldId id="418" r:id="rId25"/>
    <p:sldId id="416" r:id="rId26"/>
    <p:sldId id="422" r:id="rId27"/>
    <p:sldId id="400" r:id="rId28"/>
    <p:sldId id="258"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7E7E7E"/>
    <a:srgbClr val="49A747"/>
    <a:srgbClr val="7B2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4" autoAdjust="0"/>
    <p:restoredTop sz="92602" autoAdjust="0"/>
  </p:normalViewPr>
  <p:slideViewPr>
    <p:cSldViewPr snapToGrid="0">
      <p:cViewPr varScale="1">
        <p:scale>
          <a:sx n="112" d="100"/>
          <a:sy n="112" d="100"/>
        </p:scale>
        <p:origin x="1094" y="82"/>
      </p:cViewPr>
      <p:guideLst/>
    </p:cSldViewPr>
  </p:slideViewPr>
  <p:notesTextViewPr>
    <p:cViewPr>
      <p:scale>
        <a:sx n="1" d="1"/>
        <a:sy n="1" d="1"/>
      </p:scale>
      <p:origin x="0" y="0"/>
    </p:cViewPr>
  </p:notesTextViewPr>
  <p:sorterViewPr>
    <p:cViewPr varScale="1">
      <p:scale>
        <a:sx n="1" d="1"/>
        <a:sy n="1" d="1"/>
      </p:scale>
      <p:origin x="0" y="-3509"/>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88.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16DDC-717A-4C9B-A51A-7104F2100A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4D8AC-9220-4E3B-8297-F3BCB9D0A6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166BAE-C025-4D64-9D9D-5897C315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8A94AB4-A441-4B5C-B097-E0ADF5A3AAA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733D5B-FAB9-49B6-8914-B71483FACE7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26796E-D31D-418B-9920-D769D2D9253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8A94AB4-A441-4B5C-B097-E0ADF5A3AAA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B32E3E4-AD59-40A3-9B59-CBFF49F89FF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195B8C1-642D-41E5-9A12-17D92D0D932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4AFCD0C-D48A-4D1E-9539-F6F0CDB3DE5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A9F6CB5-2FCB-4698-B928-57EF022A3F4B}"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316A93-DFB2-46DD-93AD-F8E0759709C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9892CC-62B8-479E-A39C-5769F41613A6}"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056605D-848C-4D11-B2C7-C4D529A6ABD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B32E3E4-AD59-40A3-9B59-CBFF49F89FF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CFCECDE-F15D-4F70-9698-3A1992C52AE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733D5B-FAB9-49B6-8914-B71483FACE7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26796E-D31D-418B-9920-D769D2D9253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195B8C1-642D-41E5-9A12-17D92D0D932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4AFCD0C-D48A-4D1E-9539-F6F0CDB3DE5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A9F6CB5-2FCB-4698-B928-57EF022A3F4B}"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316A93-DFB2-46DD-93AD-F8E0759709C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9892CC-62B8-479E-A39C-5769F41613A6}"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056605D-848C-4D11-B2C7-C4D529A6ABD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CFCECDE-F15D-4F70-9698-3A1992C52AE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887068-344F-4150-BBB9-FA953C1067D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6D29E-7476-4B51-9279-7E01D1382F6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7068-344F-4150-BBB9-FA953C1067D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6D29E-7476-4B51-9279-7E01D1382F6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7068-344F-4150-BBB9-FA953C1067D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14.png"/><Relationship Id="rId5" Type="http://schemas.openxmlformats.org/officeDocument/2006/relationships/tags" Target="../tags/tag25.xml"/><Relationship Id="rId4" Type="http://schemas.openxmlformats.org/officeDocument/2006/relationships/image" Target="../media/image13.png"/><Relationship Id="rId3" Type="http://schemas.openxmlformats.org/officeDocument/2006/relationships/tags" Target="../tags/tag24.xml"/><Relationship Id="rId2" Type="http://schemas.openxmlformats.org/officeDocument/2006/relationships/image" Target="../media/image3.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1.xml"/><Relationship Id="rId7" Type="http://schemas.openxmlformats.org/officeDocument/2006/relationships/image" Target="../media/image16.png"/><Relationship Id="rId6" Type="http://schemas.openxmlformats.org/officeDocument/2006/relationships/tags" Target="../tags/tag30.xml"/><Relationship Id="rId5" Type="http://schemas.openxmlformats.org/officeDocument/2006/relationships/image" Target="../media/image15.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3.png"/><Relationship Id="rId10" Type="http://schemas.openxmlformats.org/officeDocument/2006/relationships/notesSlide" Target="../notesSlides/notesSlide1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32.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image" Target="../media/image19.png"/><Relationship Id="rId7" Type="http://schemas.openxmlformats.org/officeDocument/2006/relationships/tags" Target="../tags/tag35.xml"/><Relationship Id="rId6" Type="http://schemas.openxmlformats.org/officeDocument/2006/relationships/image" Target="../media/image18.png"/><Relationship Id="rId5" Type="http://schemas.openxmlformats.org/officeDocument/2006/relationships/tags" Target="../tags/tag34.xml"/><Relationship Id="rId4" Type="http://schemas.openxmlformats.org/officeDocument/2006/relationships/image" Target="../media/image17.png"/><Relationship Id="rId3" Type="http://schemas.openxmlformats.org/officeDocument/2006/relationships/tags" Target="../tags/tag33.xml"/><Relationship Id="rId2" Type="http://schemas.openxmlformats.org/officeDocument/2006/relationships/image" Target="../media/image3.png"/><Relationship Id="rId15" Type="http://schemas.openxmlformats.org/officeDocument/2006/relationships/notesSlide" Target="../notesSlides/notesSlide13.xml"/><Relationship Id="rId14" Type="http://schemas.openxmlformats.org/officeDocument/2006/relationships/slideLayout" Target="../slideLayouts/slideLayout1.xml"/><Relationship Id="rId13" Type="http://schemas.openxmlformats.org/officeDocument/2006/relationships/tags" Target="../tags/tag38.xml"/><Relationship Id="rId12" Type="http://schemas.openxmlformats.org/officeDocument/2006/relationships/image" Target="../media/image21.png"/><Relationship Id="rId11" Type="http://schemas.openxmlformats.org/officeDocument/2006/relationships/tags" Target="../tags/tag37.xml"/><Relationship Id="rId10" Type="http://schemas.openxmlformats.org/officeDocument/2006/relationships/image" Target="../media/image2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oleObject" Target="../embeddings/oleObject2.bin"/><Relationship Id="rId7" Type="http://schemas.openxmlformats.org/officeDocument/2006/relationships/tags" Target="../tags/tag40.x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tags" Target="../tags/tag39.xml"/><Relationship Id="rId3" Type="http://schemas.openxmlformats.org/officeDocument/2006/relationships/image" Target="../media/image22.jpeg"/><Relationship Id="rId2" Type="http://schemas.openxmlformats.org/officeDocument/2006/relationships/image" Target="../media/image3.png"/><Relationship Id="rId16" Type="http://schemas.openxmlformats.org/officeDocument/2006/relationships/notesSlide" Target="../notesSlides/notesSlide14.xml"/><Relationship Id="rId15" Type="http://schemas.openxmlformats.org/officeDocument/2006/relationships/vmlDrawing" Target="../drawings/vmlDrawing1.vml"/><Relationship Id="rId14" Type="http://schemas.openxmlformats.org/officeDocument/2006/relationships/slideLayout" Target="../slideLayouts/slideLayout1.xml"/><Relationship Id="rId13" Type="http://schemas.openxmlformats.org/officeDocument/2006/relationships/tags" Target="../tags/tag42.xml"/><Relationship Id="rId12" Type="http://schemas.openxmlformats.org/officeDocument/2006/relationships/image" Target="../media/image25.wmf"/><Relationship Id="rId11" Type="http://schemas.openxmlformats.org/officeDocument/2006/relationships/oleObject" Target="../embeddings/oleObject3.bin"/><Relationship Id="rId10" Type="http://schemas.openxmlformats.org/officeDocument/2006/relationships/tags" Target="../tags/tag4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tags" Target="../tags/tag45.xml"/><Relationship Id="rId7" Type="http://schemas.openxmlformats.org/officeDocument/2006/relationships/image" Target="../media/image27.wmf"/><Relationship Id="rId6" Type="http://schemas.openxmlformats.org/officeDocument/2006/relationships/oleObject" Target="../embeddings/oleObject4.bin"/><Relationship Id="rId5" Type="http://schemas.openxmlformats.org/officeDocument/2006/relationships/tags" Target="../tags/tag44.xml"/><Relationship Id="rId4" Type="http://schemas.openxmlformats.org/officeDocument/2006/relationships/image" Target="../media/image26.png"/><Relationship Id="rId3" Type="http://schemas.openxmlformats.org/officeDocument/2006/relationships/tags" Target="../tags/tag43.xml"/><Relationship Id="rId2" Type="http://schemas.openxmlformats.org/officeDocument/2006/relationships/image" Target="../media/image3.png"/><Relationship Id="rId14" Type="http://schemas.openxmlformats.org/officeDocument/2006/relationships/notesSlide" Target="../notesSlides/notesSlide15.xml"/><Relationship Id="rId13" Type="http://schemas.openxmlformats.org/officeDocument/2006/relationships/vmlDrawing" Target="../drawings/vmlDrawing2.vml"/><Relationship Id="rId12" Type="http://schemas.openxmlformats.org/officeDocument/2006/relationships/slideLayout" Target="../slideLayouts/slideLayout1.xml"/><Relationship Id="rId11" Type="http://schemas.openxmlformats.org/officeDocument/2006/relationships/tags" Target="../tags/tag46.xml"/><Relationship Id="rId10" Type="http://schemas.openxmlformats.org/officeDocument/2006/relationships/image" Target="../media/image28.wmf"/><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tags" Target="../tags/tag49.xml"/><Relationship Id="rId7" Type="http://schemas.openxmlformats.org/officeDocument/2006/relationships/image" Target="../media/image30.wmf"/><Relationship Id="rId6" Type="http://schemas.openxmlformats.org/officeDocument/2006/relationships/oleObject" Target="../embeddings/oleObject6.bin"/><Relationship Id="rId5" Type="http://schemas.openxmlformats.org/officeDocument/2006/relationships/tags" Target="../tags/tag48.xml"/><Relationship Id="rId4" Type="http://schemas.openxmlformats.org/officeDocument/2006/relationships/image" Target="../media/image29.png"/><Relationship Id="rId3" Type="http://schemas.openxmlformats.org/officeDocument/2006/relationships/tags" Target="../tags/tag47.xml"/><Relationship Id="rId2" Type="http://schemas.openxmlformats.org/officeDocument/2006/relationships/image" Target="../media/image3.png"/><Relationship Id="rId18" Type="http://schemas.openxmlformats.org/officeDocument/2006/relationships/notesSlide" Target="../notesSlides/notesSlide16.xml"/><Relationship Id="rId17" Type="http://schemas.openxmlformats.org/officeDocument/2006/relationships/vmlDrawing" Target="../drawings/vmlDrawing3.vml"/><Relationship Id="rId16" Type="http://schemas.openxmlformats.org/officeDocument/2006/relationships/slideLayout" Target="../slideLayouts/slideLayout1.xml"/><Relationship Id="rId15" Type="http://schemas.openxmlformats.org/officeDocument/2006/relationships/tags" Target="../tags/tag51.xml"/><Relationship Id="rId14" Type="http://schemas.openxmlformats.org/officeDocument/2006/relationships/image" Target="../media/image33.wmf"/><Relationship Id="rId13" Type="http://schemas.openxmlformats.org/officeDocument/2006/relationships/oleObject" Target="../embeddings/oleObject8.bin"/><Relationship Id="rId12" Type="http://schemas.openxmlformats.org/officeDocument/2006/relationships/tags" Target="../tags/tag50.xml"/><Relationship Id="rId11" Type="http://schemas.openxmlformats.org/officeDocument/2006/relationships/image" Target="../media/image32.png"/><Relationship Id="rId10" Type="http://schemas.openxmlformats.org/officeDocument/2006/relationships/image" Target="../media/image31.wmf"/><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52.xml"/><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xml"/><Relationship Id="rId7" Type="http://schemas.openxmlformats.org/officeDocument/2006/relationships/tags" Target="../tags/tag55.xml"/><Relationship Id="rId6" Type="http://schemas.openxmlformats.org/officeDocument/2006/relationships/image" Target="../media/image35.png"/><Relationship Id="rId5" Type="http://schemas.openxmlformats.org/officeDocument/2006/relationships/tags" Target="../tags/tag54.xml"/><Relationship Id="rId4" Type="http://schemas.openxmlformats.org/officeDocument/2006/relationships/image" Target="../media/image34.png"/><Relationship Id="rId3" Type="http://schemas.openxmlformats.org/officeDocument/2006/relationships/tags" Target="../tags/tag53.xml"/><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tags" Target="../tags/tag58.xml"/><Relationship Id="rId6" Type="http://schemas.openxmlformats.org/officeDocument/2006/relationships/image" Target="../media/image37.png"/><Relationship Id="rId5" Type="http://schemas.openxmlformats.org/officeDocument/2006/relationships/tags" Target="../tags/tag57.xml"/><Relationship Id="rId4" Type="http://schemas.openxmlformats.org/officeDocument/2006/relationships/image" Target="../media/image36.png"/><Relationship Id="rId3" Type="http://schemas.openxmlformats.org/officeDocument/2006/relationships/tags" Target="../tags/tag56.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tags" Target="../tags/tag60.xml"/><Relationship Id="rId4" Type="http://schemas.openxmlformats.org/officeDocument/2006/relationships/image" Target="../media/image38.png"/><Relationship Id="rId3" Type="http://schemas.openxmlformats.org/officeDocument/2006/relationships/tags" Target="../tags/tag59.xml"/><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38.png"/><Relationship Id="rId5" Type="http://schemas.openxmlformats.org/officeDocument/2006/relationships/tags" Target="../tags/tag62.xml"/><Relationship Id="rId4" Type="http://schemas.openxmlformats.org/officeDocument/2006/relationships/image" Target="../media/image39.png"/><Relationship Id="rId3" Type="http://schemas.openxmlformats.org/officeDocument/2006/relationships/tags" Target="../tags/tag61.xml"/><Relationship Id="rId2" Type="http://schemas.openxmlformats.org/officeDocument/2006/relationships/image" Target="../media/image3.png"/><Relationship Id="rId10" Type="http://schemas.openxmlformats.org/officeDocument/2006/relationships/notesSlide" Target="../notesSlides/notesSlide2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tags" Target="../tags/tag67.xml"/><Relationship Id="rId5" Type="http://schemas.openxmlformats.org/officeDocument/2006/relationships/image" Target="../media/image40.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3" Type="http://schemas.openxmlformats.org/officeDocument/2006/relationships/notesSlide" Target="../notesSlides/notesSlide24.xml"/><Relationship Id="rId22" Type="http://schemas.openxmlformats.org/officeDocument/2006/relationships/slideLayout" Target="../slideLayouts/slideLayout1.xml"/><Relationship Id="rId21" Type="http://schemas.openxmlformats.org/officeDocument/2006/relationships/tags" Target="../tags/tag86.xml"/><Relationship Id="rId20" Type="http://schemas.openxmlformats.org/officeDocument/2006/relationships/image" Target="../media/image42.tiff"/><Relationship Id="rId2" Type="http://schemas.openxmlformats.org/officeDocument/2006/relationships/image" Target="../media/image3.png"/><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tags" Target="../tags/tag8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2.xml"/><Relationship Id="rId6" Type="http://schemas.openxmlformats.org/officeDocument/2006/relationships/tags" Target="../tags/tag9.xml"/><Relationship Id="rId5" Type="http://schemas.openxmlformats.org/officeDocument/2006/relationships/image" Target="../media/image5.pn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12.xml"/><Relationship Id="rId6" Type="http://schemas.openxmlformats.org/officeDocument/2006/relationships/image" Target="../media/image7.png"/><Relationship Id="rId5" Type="http://schemas.openxmlformats.org/officeDocument/2006/relationships/tags" Target="../tags/tag11.xml"/><Relationship Id="rId4" Type="http://schemas.openxmlformats.org/officeDocument/2006/relationships/image" Target="../media/image6.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8.png"/><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18.xml"/><Relationship Id="rId5" Type="http://schemas.openxmlformats.org/officeDocument/2006/relationships/image" Target="../media/image9.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12.png"/><Relationship Id="rId7" Type="http://schemas.openxmlformats.org/officeDocument/2006/relationships/tags" Target="../tags/tag21.xml"/><Relationship Id="rId6" Type="http://schemas.openxmlformats.org/officeDocument/2006/relationships/image" Target="../media/image11.png"/><Relationship Id="rId5" Type="http://schemas.openxmlformats.org/officeDocument/2006/relationships/tags" Target="../tags/tag20.xml"/><Relationship Id="rId4" Type="http://schemas.openxmlformats.org/officeDocument/2006/relationships/image" Target="../media/image10.png"/><Relationship Id="rId3" Type="http://schemas.openxmlformats.org/officeDocument/2006/relationships/tags" Target="../tags/tag19.xml"/><Relationship Id="rId2" Type="http://schemas.openxmlformats.org/officeDocument/2006/relationships/image" Target="../media/image3.png"/><Relationship Id="rId12" Type="http://schemas.openxmlformats.org/officeDocument/2006/relationships/notesSlide" Target="../notesSlides/notesSlide9.xml"/><Relationship Id="rId11" Type="http://schemas.openxmlformats.org/officeDocument/2006/relationships/slideLayout" Target="../slideLayouts/slideLayout1.xml"/><Relationship Id="rId10" Type="http://schemas.openxmlformats.org/officeDocument/2006/relationships/tags" Target="../tags/tag2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0" y="4129147"/>
            <a:ext cx="12199314" cy="556308"/>
          </a:xfrm>
          <a:prstGeom prst="rect">
            <a:avLst/>
          </a:prstGeom>
        </p:spPr>
      </p:pic>
      <p:sp>
        <p:nvSpPr>
          <p:cNvPr id="31" name="矩形 30"/>
          <p:cNvSpPr/>
          <p:nvPr/>
        </p:nvSpPr>
        <p:spPr>
          <a:xfrm>
            <a:off x="2846" y="4566406"/>
            <a:ext cx="12192000" cy="2291594"/>
          </a:xfrm>
          <a:custGeom>
            <a:avLst/>
            <a:gdLst>
              <a:gd name="connsiteX0" fmla="*/ 0 w 12192000"/>
              <a:gd name="connsiteY0" fmla="*/ 0 h 2179694"/>
              <a:gd name="connsiteX1" fmla="*/ 12192000 w 12192000"/>
              <a:gd name="connsiteY1" fmla="*/ 0 h 2179694"/>
              <a:gd name="connsiteX2" fmla="*/ 12192000 w 12192000"/>
              <a:gd name="connsiteY2" fmla="*/ 2179694 h 2179694"/>
              <a:gd name="connsiteX3" fmla="*/ 0 w 12192000"/>
              <a:gd name="connsiteY3" fmla="*/ 2179694 h 2179694"/>
              <a:gd name="connsiteX4" fmla="*/ 0 w 12192000"/>
              <a:gd name="connsiteY4" fmla="*/ 0 h 2179694"/>
              <a:gd name="connsiteX0-1" fmla="*/ 0 w 12192000"/>
              <a:gd name="connsiteY0-2" fmla="*/ 7664 h 2187358"/>
              <a:gd name="connsiteX1-3" fmla="*/ 2060294 w 12192000"/>
              <a:gd name="connsiteY1-4" fmla="*/ 0 h 2187358"/>
              <a:gd name="connsiteX2-5" fmla="*/ 12192000 w 12192000"/>
              <a:gd name="connsiteY2-6" fmla="*/ 7664 h 2187358"/>
              <a:gd name="connsiteX3-7" fmla="*/ 12192000 w 12192000"/>
              <a:gd name="connsiteY3-8" fmla="*/ 2187358 h 2187358"/>
              <a:gd name="connsiteX4-9" fmla="*/ 0 w 12192000"/>
              <a:gd name="connsiteY4-10" fmla="*/ 2187358 h 2187358"/>
              <a:gd name="connsiteX5" fmla="*/ 0 w 12192000"/>
              <a:gd name="connsiteY5" fmla="*/ 7664 h 2187358"/>
              <a:gd name="connsiteX0-11" fmla="*/ 0 w 12192000"/>
              <a:gd name="connsiteY0-12" fmla="*/ 7664 h 2187358"/>
              <a:gd name="connsiteX1-13" fmla="*/ 2060294 w 12192000"/>
              <a:gd name="connsiteY1-14" fmla="*/ 0 h 2187358"/>
              <a:gd name="connsiteX2-15" fmla="*/ 5770880 w 12192000"/>
              <a:gd name="connsiteY2-16" fmla="*/ 6173 h 2187358"/>
              <a:gd name="connsiteX3-17" fmla="*/ 12192000 w 12192000"/>
              <a:gd name="connsiteY3-18" fmla="*/ 7664 h 2187358"/>
              <a:gd name="connsiteX4-19" fmla="*/ 12192000 w 12192000"/>
              <a:gd name="connsiteY4-20" fmla="*/ 2187358 h 2187358"/>
              <a:gd name="connsiteX5-21" fmla="*/ 0 w 12192000"/>
              <a:gd name="connsiteY5-22" fmla="*/ 2187358 h 2187358"/>
              <a:gd name="connsiteX6" fmla="*/ 0 w 12192000"/>
              <a:gd name="connsiteY6" fmla="*/ 7664 h 2187358"/>
              <a:gd name="connsiteX0-23" fmla="*/ 0 w 12192000"/>
              <a:gd name="connsiteY0-24" fmla="*/ 1491 h 2181185"/>
              <a:gd name="connsiteX1-25" fmla="*/ 5770880 w 12192000"/>
              <a:gd name="connsiteY1-26" fmla="*/ 0 h 2181185"/>
              <a:gd name="connsiteX2-27" fmla="*/ 12192000 w 12192000"/>
              <a:gd name="connsiteY2-28" fmla="*/ 1491 h 2181185"/>
              <a:gd name="connsiteX3-29" fmla="*/ 12192000 w 12192000"/>
              <a:gd name="connsiteY3-30" fmla="*/ 2181185 h 2181185"/>
              <a:gd name="connsiteX4-31" fmla="*/ 0 w 12192000"/>
              <a:gd name="connsiteY4-32" fmla="*/ 2181185 h 2181185"/>
              <a:gd name="connsiteX5-33" fmla="*/ 0 w 12192000"/>
              <a:gd name="connsiteY5-34" fmla="*/ 1491 h 2181185"/>
              <a:gd name="connsiteX0-35" fmla="*/ 0 w 12192000"/>
              <a:gd name="connsiteY0-36" fmla="*/ 434487 h 2614181"/>
              <a:gd name="connsiteX1-37" fmla="*/ 5770880 w 12192000"/>
              <a:gd name="connsiteY1-38" fmla="*/ 432996 h 2614181"/>
              <a:gd name="connsiteX2-39" fmla="*/ 12192000 w 12192000"/>
              <a:gd name="connsiteY2-40" fmla="*/ 434487 h 2614181"/>
              <a:gd name="connsiteX3-41" fmla="*/ 12192000 w 12192000"/>
              <a:gd name="connsiteY3-42" fmla="*/ 2614181 h 2614181"/>
              <a:gd name="connsiteX4-43" fmla="*/ 0 w 12192000"/>
              <a:gd name="connsiteY4-44" fmla="*/ 2614181 h 2614181"/>
              <a:gd name="connsiteX5-45" fmla="*/ 0 w 12192000"/>
              <a:gd name="connsiteY5-46" fmla="*/ 434487 h 2614181"/>
              <a:gd name="connsiteX0-47" fmla="*/ 0 w 12192000"/>
              <a:gd name="connsiteY0-48" fmla="*/ 434487 h 2614181"/>
              <a:gd name="connsiteX1-49" fmla="*/ 5770880 w 12192000"/>
              <a:gd name="connsiteY1-50" fmla="*/ 432996 h 2614181"/>
              <a:gd name="connsiteX2-51" fmla="*/ 12192000 w 12192000"/>
              <a:gd name="connsiteY2-52" fmla="*/ 434487 h 2614181"/>
              <a:gd name="connsiteX3-53" fmla="*/ 12192000 w 12192000"/>
              <a:gd name="connsiteY3-54" fmla="*/ 2614181 h 2614181"/>
              <a:gd name="connsiteX4-55" fmla="*/ 0 w 12192000"/>
              <a:gd name="connsiteY4-56" fmla="*/ 2614181 h 2614181"/>
              <a:gd name="connsiteX5-57" fmla="*/ 0 w 12192000"/>
              <a:gd name="connsiteY5-58" fmla="*/ 434487 h 2614181"/>
              <a:gd name="connsiteX0-59" fmla="*/ 0 w 12192000"/>
              <a:gd name="connsiteY0-60" fmla="*/ 601563 h 2781257"/>
              <a:gd name="connsiteX1-61" fmla="*/ 5770880 w 12192000"/>
              <a:gd name="connsiteY1-62" fmla="*/ 600072 h 2781257"/>
              <a:gd name="connsiteX2-63" fmla="*/ 12192000 w 12192000"/>
              <a:gd name="connsiteY2-64" fmla="*/ 601563 h 2781257"/>
              <a:gd name="connsiteX3-65" fmla="*/ 12192000 w 12192000"/>
              <a:gd name="connsiteY3-66" fmla="*/ 2781257 h 2781257"/>
              <a:gd name="connsiteX4-67" fmla="*/ 0 w 12192000"/>
              <a:gd name="connsiteY4-68" fmla="*/ 2781257 h 2781257"/>
              <a:gd name="connsiteX5-69" fmla="*/ 0 w 12192000"/>
              <a:gd name="connsiteY5-70" fmla="*/ 601563 h 2781257"/>
              <a:gd name="connsiteX0-71" fmla="*/ 0 w 12192000"/>
              <a:gd name="connsiteY0-72" fmla="*/ 601563 h 2781257"/>
              <a:gd name="connsiteX1-73" fmla="*/ 5770880 w 12192000"/>
              <a:gd name="connsiteY1-74" fmla="*/ 600072 h 2781257"/>
              <a:gd name="connsiteX2-75" fmla="*/ 12192000 w 12192000"/>
              <a:gd name="connsiteY2-76" fmla="*/ 601563 h 2781257"/>
              <a:gd name="connsiteX3-77" fmla="*/ 12192000 w 12192000"/>
              <a:gd name="connsiteY3-78" fmla="*/ 2781257 h 2781257"/>
              <a:gd name="connsiteX4-79" fmla="*/ 0 w 12192000"/>
              <a:gd name="connsiteY4-80" fmla="*/ 2781257 h 2781257"/>
              <a:gd name="connsiteX5-81" fmla="*/ 0 w 12192000"/>
              <a:gd name="connsiteY5-82" fmla="*/ 601563 h 2781257"/>
              <a:gd name="connsiteX0-83" fmla="*/ 0 w 12192000"/>
              <a:gd name="connsiteY0-84" fmla="*/ 407395 h 2587089"/>
              <a:gd name="connsiteX1-85" fmla="*/ 5770880 w 12192000"/>
              <a:gd name="connsiteY1-86" fmla="*/ 405904 h 2587089"/>
              <a:gd name="connsiteX2-87" fmla="*/ 12192000 w 12192000"/>
              <a:gd name="connsiteY2-88" fmla="*/ 407395 h 2587089"/>
              <a:gd name="connsiteX3-89" fmla="*/ 12192000 w 12192000"/>
              <a:gd name="connsiteY3-90" fmla="*/ 2587089 h 2587089"/>
              <a:gd name="connsiteX4-91" fmla="*/ 0 w 12192000"/>
              <a:gd name="connsiteY4-92" fmla="*/ 2587089 h 2587089"/>
              <a:gd name="connsiteX5-93" fmla="*/ 0 w 12192000"/>
              <a:gd name="connsiteY5-94" fmla="*/ 407395 h 2587089"/>
              <a:gd name="connsiteX0-95" fmla="*/ 0 w 12192000"/>
              <a:gd name="connsiteY0-96" fmla="*/ 429971 h 2609665"/>
              <a:gd name="connsiteX1-97" fmla="*/ 5770880 w 12192000"/>
              <a:gd name="connsiteY1-98" fmla="*/ 428480 h 2609665"/>
              <a:gd name="connsiteX2-99" fmla="*/ 12192000 w 12192000"/>
              <a:gd name="connsiteY2-100" fmla="*/ 429971 h 2609665"/>
              <a:gd name="connsiteX3-101" fmla="*/ 12192000 w 12192000"/>
              <a:gd name="connsiteY3-102" fmla="*/ 2609665 h 2609665"/>
              <a:gd name="connsiteX4-103" fmla="*/ 0 w 12192000"/>
              <a:gd name="connsiteY4-104" fmla="*/ 2609665 h 2609665"/>
              <a:gd name="connsiteX5-105" fmla="*/ 0 w 12192000"/>
              <a:gd name="connsiteY5-106" fmla="*/ 429971 h 2609665"/>
              <a:gd name="connsiteX0-107" fmla="*/ 0 w 12192000"/>
              <a:gd name="connsiteY0-108" fmla="*/ 411910 h 2591604"/>
              <a:gd name="connsiteX1-109" fmla="*/ 5770880 w 12192000"/>
              <a:gd name="connsiteY1-110" fmla="*/ 410419 h 2591604"/>
              <a:gd name="connsiteX2-111" fmla="*/ 12192000 w 12192000"/>
              <a:gd name="connsiteY2-112" fmla="*/ 411910 h 2591604"/>
              <a:gd name="connsiteX3-113" fmla="*/ 12192000 w 12192000"/>
              <a:gd name="connsiteY3-114" fmla="*/ 2591604 h 2591604"/>
              <a:gd name="connsiteX4-115" fmla="*/ 0 w 12192000"/>
              <a:gd name="connsiteY4-116" fmla="*/ 2591604 h 2591604"/>
              <a:gd name="connsiteX5-117" fmla="*/ 0 w 12192000"/>
              <a:gd name="connsiteY5-118" fmla="*/ 411910 h 2591604"/>
              <a:gd name="connsiteX0-119" fmla="*/ 0 w 12192000"/>
              <a:gd name="connsiteY0-120" fmla="*/ 400237 h 2579931"/>
              <a:gd name="connsiteX1-121" fmla="*/ 5770880 w 12192000"/>
              <a:gd name="connsiteY1-122" fmla="*/ 398746 h 2579931"/>
              <a:gd name="connsiteX2-123" fmla="*/ 12192000 w 12192000"/>
              <a:gd name="connsiteY2-124" fmla="*/ 400237 h 2579931"/>
              <a:gd name="connsiteX3-125" fmla="*/ 12192000 w 12192000"/>
              <a:gd name="connsiteY3-126" fmla="*/ 2579931 h 2579931"/>
              <a:gd name="connsiteX4-127" fmla="*/ 0 w 12192000"/>
              <a:gd name="connsiteY4-128" fmla="*/ 2579931 h 2579931"/>
              <a:gd name="connsiteX5-129" fmla="*/ 0 w 12192000"/>
              <a:gd name="connsiteY5-130" fmla="*/ 400237 h 2579931"/>
              <a:gd name="connsiteX0-131" fmla="*/ 0 w 12192000"/>
              <a:gd name="connsiteY0-132" fmla="*/ 398364 h 2578058"/>
              <a:gd name="connsiteX1-133" fmla="*/ 5770880 w 12192000"/>
              <a:gd name="connsiteY1-134" fmla="*/ 396873 h 2578058"/>
              <a:gd name="connsiteX2-135" fmla="*/ 12192000 w 12192000"/>
              <a:gd name="connsiteY2-136" fmla="*/ 398364 h 2578058"/>
              <a:gd name="connsiteX3-137" fmla="*/ 12192000 w 12192000"/>
              <a:gd name="connsiteY3-138" fmla="*/ 2578058 h 2578058"/>
              <a:gd name="connsiteX4-139" fmla="*/ 0 w 12192000"/>
              <a:gd name="connsiteY4-140" fmla="*/ 2578058 h 2578058"/>
              <a:gd name="connsiteX5-141" fmla="*/ 0 w 12192000"/>
              <a:gd name="connsiteY5-142" fmla="*/ 398364 h 25780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2000" h="2578058">
                <a:moveTo>
                  <a:pt x="0" y="398364"/>
                </a:moveTo>
                <a:cubicBezTo>
                  <a:pt x="1923627" y="397867"/>
                  <a:pt x="2638213" y="-496710"/>
                  <a:pt x="5770880" y="396873"/>
                </a:cubicBezTo>
                <a:cubicBezTo>
                  <a:pt x="8937413" y="-474660"/>
                  <a:pt x="10051627" y="397867"/>
                  <a:pt x="12192000" y="398364"/>
                </a:cubicBezTo>
                <a:lnTo>
                  <a:pt x="12192000" y="2578058"/>
                </a:lnTo>
                <a:lnTo>
                  <a:pt x="0" y="2578058"/>
                </a:lnTo>
                <a:lnTo>
                  <a:pt x="0" y="398364"/>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40" name="文本框 39"/>
          <p:cNvSpPr txBox="1"/>
          <p:nvPr/>
        </p:nvSpPr>
        <p:spPr>
          <a:xfrm>
            <a:off x="490552" y="2643444"/>
            <a:ext cx="10937224" cy="583565"/>
          </a:xfrm>
          <a:prstGeom prst="rect">
            <a:avLst/>
          </a:prstGeom>
          <a:noFill/>
        </p:spPr>
        <p:txBody>
          <a:bodyPr wrap="square" rtlCol="0">
            <a:spAutoFit/>
          </a:bodyPr>
          <a:lstStyle/>
          <a:p>
            <a:pPr algn="ctr"/>
            <a:r>
              <a:rPr lang="zh-CN" altLang="en-US" sz="3200" b="1" spc="13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3200" b="1" spc="13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MIMO</a:t>
            </a:r>
            <a:r>
              <a:rPr lang="zh-CN" altLang="en-US" sz="3200" b="1" spc="13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穿墙雷达的行人识别与身份认证</a:t>
            </a:r>
            <a:endParaRPr lang="zh-CN" altLang="en-US" sz="3200" b="1" spc="13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2" name="图片 61"/>
          <p:cNvPicPr>
            <a:picLocks noChangeAspect="1"/>
          </p:cNvPicPr>
          <p:nvPr/>
        </p:nvPicPr>
        <p:blipFill rotWithShape="1">
          <a:blip r:embed="rId2"/>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3" cstate="screen"/>
          <a:stretch>
            <a:fillRect/>
          </a:stretch>
        </p:blipFill>
        <p:spPr>
          <a:xfrm>
            <a:off x="237144" y="192104"/>
            <a:ext cx="3886759" cy="824177"/>
          </a:xfrm>
          <a:prstGeom prst="rect">
            <a:avLst/>
          </a:prstGeom>
        </p:spPr>
      </p:pic>
      <p:pic>
        <p:nvPicPr>
          <p:cNvPr id="4" name="图片 3"/>
          <p:cNvPicPr>
            <a:picLocks noChangeAspect="1"/>
          </p:cNvPicPr>
          <p:nvPr/>
        </p:nvPicPr>
        <p:blipFill>
          <a:blip r:embed="rId4">
            <a:alphaModFix amt="20000"/>
          </a:blip>
          <a:stretch>
            <a:fillRect/>
          </a:stretch>
        </p:blipFill>
        <p:spPr>
          <a:xfrm>
            <a:off x="-7315" y="3720662"/>
            <a:ext cx="12177371" cy="3104489"/>
          </a:xfrm>
          <a:prstGeom prst="rect">
            <a:avLst/>
          </a:prstGeom>
        </p:spPr>
      </p:pic>
      <p:grpSp>
        <p:nvGrpSpPr>
          <p:cNvPr id="3" name="组合 2"/>
          <p:cNvGrpSpPr/>
          <p:nvPr/>
        </p:nvGrpSpPr>
        <p:grpSpPr>
          <a:xfrm>
            <a:off x="4123903" y="4946466"/>
            <a:ext cx="8217651" cy="2123658"/>
            <a:chOff x="3981663" y="4884910"/>
            <a:chExt cx="8217651" cy="2123658"/>
          </a:xfrm>
        </p:grpSpPr>
        <p:sp>
          <p:nvSpPr>
            <p:cNvPr id="30" name="TextBox 9"/>
            <p:cNvSpPr txBox="1"/>
            <p:nvPr/>
          </p:nvSpPr>
          <p:spPr>
            <a:xfrm>
              <a:off x="3981663" y="4884910"/>
              <a:ext cx="2063165" cy="2123658"/>
            </a:xfrm>
            <a:prstGeom prst="rect">
              <a:avLst/>
            </a:prstGeom>
            <a:noFill/>
          </p:spPr>
          <p:txBody>
            <a:bodyPr wrap="square" rtlCol="0">
              <a:spAutoFit/>
            </a:bodyPr>
            <a:lstStyle/>
            <a:p>
              <a:pPr algn="dist" defTabSz="913765">
                <a:lnSpc>
                  <a:spcPct val="150000"/>
                </a:lnSpc>
              </a:pPr>
              <a:r>
                <a:rPr lang="zh-CN" altLang="en-US" sz="2400" b="1" spc="500" dirty="0">
                  <a:solidFill>
                    <a:schemeClr val="bg1"/>
                  </a:solidFill>
                  <a:latin typeface="宋体" panose="02010600030101010101" pitchFamily="2" charset="-122"/>
                  <a:ea typeface="宋体" panose="02010600030101010101" pitchFamily="2" charset="-122"/>
                </a:rPr>
                <a:t>汇报人：</a:t>
              </a:r>
              <a:endParaRPr lang="en-US" altLang="zh-CN" sz="2400" b="1" spc="500" dirty="0">
                <a:solidFill>
                  <a:schemeClr val="bg1"/>
                </a:solidFill>
                <a:latin typeface="宋体" panose="02010600030101010101" pitchFamily="2" charset="-122"/>
                <a:ea typeface="宋体" panose="02010600030101010101" pitchFamily="2" charset="-122"/>
              </a:endParaRPr>
            </a:p>
            <a:p>
              <a:pPr algn="dist" defTabSz="913765">
                <a:lnSpc>
                  <a:spcPct val="150000"/>
                </a:lnSpc>
              </a:pPr>
              <a:r>
                <a:rPr lang="zh-CN" altLang="en-US" sz="2400" b="1" spc="500" dirty="0">
                  <a:solidFill>
                    <a:schemeClr val="bg1"/>
                  </a:solidFill>
                  <a:latin typeface="宋体" panose="02010600030101010101" pitchFamily="2" charset="-122"/>
                  <a:ea typeface="宋体" panose="02010600030101010101" pitchFamily="2" charset="-122"/>
                </a:rPr>
                <a:t>指导老师：</a:t>
              </a:r>
              <a:endParaRPr lang="en-US" altLang="zh-CN" sz="2400" b="1" spc="500" dirty="0">
                <a:solidFill>
                  <a:schemeClr val="bg1"/>
                </a:solidFill>
                <a:latin typeface="宋体" panose="02010600030101010101" pitchFamily="2" charset="-122"/>
                <a:ea typeface="宋体" panose="02010600030101010101" pitchFamily="2" charset="-122"/>
              </a:endParaRPr>
            </a:p>
            <a:p>
              <a:pPr algn="dist" defTabSz="913765">
                <a:lnSpc>
                  <a:spcPct val="150000"/>
                </a:lnSpc>
              </a:pPr>
              <a:r>
                <a:rPr lang="zh-CN" altLang="en-US" sz="2400" b="1" spc="500" dirty="0">
                  <a:solidFill>
                    <a:schemeClr val="bg1"/>
                  </a:solidFill>
                  <a:latin typeface="宋体" panose="02010600030101010101" pitchFamily="2" charset="-122"/>
                  <a:ea typeface="宋体" panose="02010600030101010101" pitchFamily="2" charset="-122"/>
                </a:rPr>
                <a:t>汇报时间：</a:t>
              </a:r>
              <a:endParaRPr lang="en-US" altLang="zh-CN" sz="2400" b="1" spc="500" dirty="0">
                <a:solidFill>
                  <a:schemeClr val="bg1"/>
                </a:solidFill>
                <a:latin typeface="宋体" panose="02010600030101010101" pitchFamily="2" charset="-122"/>
                <a:ea typeface="宋体" panose="02010600030101010101" pitchFamily="2" charset="-122"/>
              </a:endParaRPr>
            </a:p>
            <a:p>
              <a:pPr algn="ctr" defTabSz="913765"/>
              <a:r>
                <a:rPr lang="en-US" altLang="zh-CN" sz="2400" spc="500" dirty="0">
                  <a:solidFill>
                    <a:schemeClr val="bg1"/>
                  </a:solidFill>
                  <a:latin typeface="思源宋体 CN Heavy" panose="02020900000000000000" pitchFamily="18" charset="-122"/>
                  <a:ea typeface="思源宋体 CN Heavy" panose="02020900000000000000" pitchFamily="18" charset="-122"/>
                  <a:cs typeface="Montserrat Semi" charset="0"/>
                </a:rPr>
                <a:t>		</a:t>
              </a:r>
              <a:endParaRPr lang="en-US" sz="2400" spc="500" dirty="0">
                <a:solidFill>
                  <a:schemeClr val="bg1"/>
                </a:solidFill>
                <a:latin typeface="思源宋体 CN Heavy" panose="02020900000000000000" pitchFamily="18" charset="-122"/>
                <a:ea typeface="思源宋体 CN Heavy" panose="02020900000000000000" pitchFamily="18" charset="-122"/>
                <a:cs typeface="Montserrat Semi" charset="0"/>
              </a:endParaRPr>
            </a:p>
          </p:txBody>
        </p:sp>
        <p:sp>
          <p:nvSpPr>
            <p:cNvPr id="7" name="TextBox 9"/>
            <p:cNvSpPr txBox="1"/>
            <p:nvPr/>
          </p:nvSpPr>
          <p:spPr>
            <a:xfrm>
              <a:off x="5816924" y="4897882"/>
              <a:ext cx="6382390" cy="1753235"/>
            </a:xfrm>
            <a:prstGeom prst="rect">
              <a:avLst/>
            </a:prstGeom>
            <a:noFill/>
          </p:spPr>
          <p:txBody>
            <a:bodyPr wrap="square" rtlCol="0">
              <a:spAutoFit/>
            </a:bodyPr>
            <a:lstStyle/>
            <a:p>
              <a:pPr defTabSz="913765">
                <a:lnSpc>
                  <a:spcPct val="150000"/>
                </a:lnSpc>
                <a:tabLst>
                  <a:tab pos="35560" algn="l"/>
                </a:tabLst>
              </a:pPr>
              <a:r>
                <a:rPr lang="zh-CN" altLang="en-US" sz="2400" b="1" spc="500" dirty="0">
                  <a:solidFill>
                    <a:schemeClr val="bg1"/>
                  </a:solidFill>
                  <a:latin typeface="宋体" panose="02010600030101010101" pitchFamily="2" charset="-122"/>
                  <a:ea typeface="宋体" panose="02010600030101010101" pitchFamily="2" charset="-122"/>
                </a:rPr>
                <a:t>杨凯</a:t>
              </a:r>
              <a:endParaRPr lang="en-US" altLang="zh-CN" sz="2400" b="1" spc="500" dirty="0">
                <a:solidFill>
                  <a:schemeClr val="bg1"/>
                </a:solidFill>
                <a:latin typeface="宋体" panose="02010600030101010101" pitchFamily="2" charset="-122"/>
                <a:ea typeface="宋体" panose="02010600030101010101" pitchFamily="2" charset="-122"/>
              </a:endParaRPr>
            </a:p>
            <a:p>
              <a:pPr defTabSz="913765">
                <a:lnSpc>
                  <a:spcPct val="150000"/>
                </a:lnSpc>
                <a:tabLst>
                  <a:tab pos="35560" algn="l"/>
                </a:tabLst>
              </a:pPr>
              <a:r>
                <a:rPr lang="zh-CN" altLang="en-US" sz="2400" b="1" spc="500" dirty="0">
                  <a:solidFill>
                    <a:schemeClr val="bg1"/>
                  </a:solidFill>
                  <a:latin typeface="宋体" panose="02010600030101010101" pitchFamily="2" charset="-122"/>
                  <a:ea typeface="宋体" panose="02010600030101010101" pitchFamily="2" charset="-122"/>
                </a:rPr>
                <a:t>孙力娟</a:t>
              </a:r>
              <a:endParaRPr lang="en-US" altLang="zh-CN" sz="2400" b="1" spc="500" dirty="0">
                <a:solidFill>
                  <a:schemeClr val="bg1"/>
                </a:solidFill>
                <a:latin typeface="宋体" panose="02010600030101010101" pitchFamily="2" charset="-122"/>
                <a:ea typeface="宋体" panose="02010600030101010101" pitchFamily="2" charset="-122"/>
              </a:endParaRPr>
            </a:p>
            <a:p>
              <a:pPr defTabSz="913765">
                <a:lnSpc>
                  <a:spcPct val="150000"/>
                </a:lnSpc>
                <a:tabLst>
                  <a:tab pos="35560" algn="l"/>
                </a:tabLst>
              </a:pPr>
              <a:r>
                <a:rPr lang="en-US" altLang="zh-CN" sz="2400" b="1" spc="5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2024.5.15</a:t>
              </a:r>
              <a:endParaRPr lang="en-US" altLang="zh-CN" sz="2400" b="1" spc="5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7" name="文本框 6"/>
          <p:cNvSpPr txBox="1"/>
          <p:nvPr/>
        </p:nvSpPr>
        <p:spPr>
          <a:xfrm>
            <a:off x="623570" y="1089660"/>
            <a:ext cx="6096000" cy="737235"/>
          </a:xfrm>
          <a:prstGeom prst="rect">
            <a:avLst/>
          </a:prstGeom>
          <a:noFill/>
        </p:spPr>
        <p:txBody>
          <a:bodyPr wrap="square" rtlCol="0" anchor="t">
            <a:spAutoFit/>
          </a:bodyPr>
          <a:p>
            <a:pPr algn="just"/>
            <a:r>
              <a:rPr lang="zh-CN" altLang="en-US" sz="1400">
                <a:latin typeface="Times New Roman" panose="02020603050405020304" pitchFamily="18" charset="0"/>
                <a:cs typeface="Times New Roman" panose="02020603050405020304" pitchFamily="18" charset="0"/>
              </a:rPr>
              <a:t>Liu J, Chen Y, Dong Y, et al. Continuous user verification via respiratory biometrics[C]//IEEE INFOCOM 2020-IEEE Conference on Computer Communications. IEEE, 2020: 1-10.</a:t>
            </a:r>
            <a:endParaRPr lang="zh-CN" altLang="en-US" sz="140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7045325" y="1269365"/>
            <a:ext cx="4275455" cy="5443220"/>
            <a:chOff x="11984" y="1616"/>
            <a:chExt cx="6350" cy="8811"/>
          </a:xfrm>
        </p:grpSpPr>
        <p:pic>
          <p:nvPicPr>
            <p:cNvPr id="12" name="图片 10"/>
            <p:cNvPicPr>
              <a:picLocks noChangeAspect="1"/>
            </p:cNvPicPr>
            <p:nvPr>
              <p:custDataLst>
                <p:tags r:id="rId3"/>
              </p:custDataLst>
            </p:nvPr>
          </p:nvPicPr>
          <p:blipFill>
            <a:blip r:embed="rId4"/>
            <a:stretch>
              <a:fillRect/>
            </a:stretch>
          </p:blipFill>
          <p:spPr>
            <a:xfrm>
              <a:off x="11984" y="1616"/>
              <a:ext cx="6349" cy="5417"/>
            </a:xfrm>
            <a:prstGeom prst="rect">
              <a:avLst/>
            </a:prstGeom>
          </p:spPr>
        </p:pic>
        <p:pic>
          <p:nvPicPr>
            <p:cNvPr id="13" name="图片 11"/>
            <p:cNvPicPr>
              <a:picLocks noChangeAspect="1"/>
            </p:cNvPicPr>
            <p:nvPr>
              <p:custDataLst>
                <p:tags r:id="rId5"/>
              </p:custDataLst>
            </p:nvPr>
          </p:nvPicPr>
          <p:blipFill>
            <a:blip r:embed="rId6"/>
            <a:stretch>
              <a:fillRect/>
            </a:stretch>
          </p:blipFill>
          <p:spPr>
            <a:xfrm>
              <a:off x="11986" y="7044"/>
              <a:ext cx="6348" cy="3383"/>
            </a:xfrm>
            <a:prstGeom prst="rect">
              <a:avLst/>
            </a:prstGeom>
          </p:spPr>
        </p:pic>
      </p:grpSp>
      <p:sp>
        <p:nvSpPr>
          <p:cNvPr id="15" name="文本框 14"/>
          <p:cNvSpPr txBox="1"/>
          <p:nvPr>
            <p:custDataLst>
              <p:tags r:id="rId7"/>
            </p:custDataLst>
          </p:nvPr>
        </p:nvSpPr>
        <p:spPr>
          <a:xfrm>
            <a:off x="822960" y="3932555"/>
            <a:ext cx="5062855" cy="2861310"/>
          </a:xfrm>
          <a:prstGeom prst="rect">
            <a:avLst/>
          </a:prstGeom>
          <a:noFill/>
        </p:spPr>
        <p:txBody>
          <a:bodyPr wrap="square" rtlCol="0" anchor="t">
            <a:spAutoFit/>
          </a:bodyPr>
          <a:p>
            <a:pPr marL="285750" indent="-285750">
              <a:lnSpc>
                <a:spcPct val="150000"/>
              </a:lnSpc>
              <a:buFont typeface="Wingdings" panose="05000000000000000000" pitchFamily="2" charset="2"/>
              <a:buChar char="l"/>
            </a:pP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WIFI</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信号的</a:t>
            </a: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CSI</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包含细粒度呼吸特征</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(呼吸节律、呼吸音以及相应的胸腹部运动)</a:t>
            </a:r>
            <a:endPar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a:t>
            </a: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WIFI, 2.4GHz</a:t>
            </a:r>
            <a:endPar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方法：深度神经网络</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分类器</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精度：</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92.5%</a:t>
            </a:r>
            <a:endPar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100" name="文本框 99"/>
          <p:cNvSpPr txBox="1"/>
          <p:nvPr/>
        </p:nvSpPr>
        <p:spPr>
          <a:xfrm>
            <a:off x="7046595" y="4565015"/>
            <a:ext cx="4274185" cy="245110"/>
          </a:xfrm>
          <a:prstGeom prst="rect">
            <a:avLst/>
          </a:prstGeom>
          <a:noFill/>
          <a:ln w="9525">
            <a:noFill/>
          </a:ln>
        </p:spPr>
        <p:txBody>
          <a:bodyPr wrap="square">
            <a:spAutoFit/>
          </a:bodyPr>
          <a:p>
            <a:pPr indent="0"/>
            <a:r>
              <a:rPr lang="zh-CN" sz="1000" b="1">
                <a:solidFill>
                  <a:srgbClr val="FF0000"/>
                </a:solidFill>
                <a:ea typeface="宋体" panose="02010600030101010101" pitchFamily="2" charset="-122"/>
              </a:rPr>
              <a:t>基于呼吸信号的波形形态分析和模糊小波变换得出用户特定的呼吸特征</a:t>
            </a:r>
            <a:endParaRPr lang="zh-CN" altLang="en-US" sz="1000" b="1">
              <a:solidFill>
                <a:srgbClr val="FF0000"/>
              </a:solidFill>
              <a:ea typeface="宋体" panose="02010600030101010101" pitchFamily="2" charset="-122"/>
            </a:endParaRPr>
          </a:p>
        </p:txBody>
      </p:sp>
      <p:sp>
        <p:nvSpPr>
          <p:cNvPr id="17" name="文本框 16"/>
          <p:cNvSpPr txBox="1"/>
          <p:nvPr/>
        </p:nvSpPr>
        <p:spPr>
          <a:xfrm>
            <a:off x="822960" y="2066925"/>
            <a:ext cx="5843905" cy="1753235"/>
          </a:xfrm>
          <a:prstGeom prst="rect">
            <a:avLst/>
          </a:prstGeom>
          <a:noFill/>
          <a:ln w="9525">
            <a:noFill/>
          </a:ln>
        </p:spPr>
        <p:txBody>
          <a:bodyPr wrap="square">
            <a:spAutoFit/>
          </a:bodyPr>
          <a:p>
            <a:pPr marL="285750" indent="-285750">
              <a:buFont typeface="Arial" panose="020B0604020202020204" pitchFamily="34" charset="0"/>
              <a:buChar char="•"/>
            </a:pPr>
            <a:r>
              <a:rPr lang="zh-CN" b="0">
                <a:latin typeface="Times New Roman" panose="02020603050405020304" pitchFamily="18" charset="0"/>
                <a:ea typeface="楷体" panose="02010609060101010101" pitchFamily="49" charset="-122"/>
                <a:cs typeface="Times New Roman" panose="02020603050405020304" pitchFamily="18" charset="0"/>
              </a:rPr>
              <a:t>提出了一个</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持续的用户验证系统</a:t>
            </a:r>
            <a:r>
              <a:rPr lang="zh-CN" b="0">
                <a:latin typeface="Times New Roman" panose="02020603050405020304" pitchFamily="18" charset="0"/>
                <a:ea typeface="楷体" panose="02010609060101010101" pitchFamily="49" charset="-122"/>
                <a:cs typeface="Times New Roman" panose="02020603050405020304" pitchFamily="18" charset="0"/>
              </a:rPr>
              <a:t>，该系统使用广泛部署的 </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WiFi 基础设施</a:t>
            </a:r>
            <a:r>
              <a:rPr lang="zh-CN" b="0">
                <a:latin typeface="Times New Roman" panose="02020603050405020304" pitchFamily="18" charset="0"/>
                <a:ea typeface="楷体" panose="02010609060101010101" pitchFamily="49" charset="-122"/>
                <a:cs typeface="Times New Roman" panose="02020603050405020304" pitchFamily="18" charset="0"/>
              </a:rPr>
              <a:t>来捕获植根于用户呼吸运动的独特生理特征。提供</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非侵入式</a:t>
            </a:r>
            <a:r>
              <a:rPr lang="zh-CN" b="0">
                <a:latin typeface="Times New Roman" panose="02020603050405020304" pitchFamily="18" charset="0"/>
                <a:ea typeface="楷体" panose="02010609060101010101" pitchFamily="49" charset="-122"/>
                <a:cs typeface="Times New Roman" panose="02020603050405020304" pitchFamily="18" charset="0"/>
              </a:rPr>
              <a:t>的持续验证基于呼吸信号的</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波形形态分析</a:t>
            </a:r>
            <a:r>
              <a:rPr lang="zh-CN" b="0">
                <a:latin typeface="Times New Roman" panose="02020603050405020304" pitchFamily="18" charset="0"/>
                <a:ea typeface="楷体" panose="02010609060101010101" pitchFamily="49" charset="-122"/>
                <a:cs typeface="Times New Roman" panose="02020603050405020304" pitchFamily="18" charset="0"/>
              </a:rPr>
              <a:t>和</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模糊小波变换</a:t>
            </a:r>
            <a:r>
              <a:rPr lang="zh-CN" b="0">
                <a:latin typeface="Times New Roman" panose="02020603050405020304" pitchFamily="18" charset="0"/>
                <a:ea typeface="楷体" panose="02010609060101010101" pitchFamily="49" charset="-122"/>
                <a:cs typeface="Times New Roman" panose="02020603050405020304" pitchFamily="18" charset="0"/>
              </a:rPr>
              <a:t>得出用户特定的呼吸特征，开发了</a:t>
            </a:r>
            <a:r>
              <a:rPr lang="zh-CN"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基于深度学习的用户验证方案</a:t>
            </a:r>
            <a:r>
              <a:rPr lang="zh-CN" b="0">
                <a:latin typeface="Times New Roman" panose="02020603050405020304" pitchFamily="18" charset="0"/>
                <a:ea typeface="楷体" panose="02010609060101010101" pitchFamily="49" charset="-122"/>
                <a:cs typeface="Times New Roman" panose="02020603050405020304" pitchFamily="18" charset="0"/>
              </a:rPr>
              <a:t>，以准确识别合法用户并检测欺骗攻击的存在。</a:t>
            </a:r>
            <a:endParaRPr lang="zh-CN" altLang="en-US" b="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8"/>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7" name="文本框 6"/>
          <p:cNvSpPr txBox="1"/>
          <p:nvPr/>
        </p:nvSpPr>
        <p:spPr>
          <a:xfrm>
            <a:off x="623570" y="1089660"/>
            <a:ext cx="6096000" cy="737235"/>
          </a:xfrm>
          <a:prstGeom prst="rect">
            <a:avLst/>
          </a:prstGeom>
          <a:noFill/>
        </p:spPr>
        <p:txBody>
          <a:bodyPr wrap="square" rtlCol="0" anchor="t">
            <a:spAutoFit/>
          </a:bodyPr>
          <a:p>
            <a:pPr algn="just"/>
            <a:r>
              <a:rPr lang="zh-CN" altLang="en-US" sz="1400">
                <a:latin typeface="Times New Roman" panose="02020603050405020304" pitchFamily="18" charset="0"/>
                <a:cs typeface="Times New Roman" panose="02020603050405020304" pitchFamily="18" charset="0"/>
              </a:rPr>
              <a:t>Jiang X, Zhang L, Li L. Multi-Task Learning Radar Transformer (MLRT): A Personal Identification and Fall Detection Network Based on IR-UWB Radar[J]. Sensors, 2023, 23(12): 5632.</a:t>
            </a:r>
            <a:endParaRPr lang="zh-CN" altLang="en-US" sz="1400">
              <a:latin typeface="Times New Roman" panose="02020603050405020304" pitchFamily="18" charset="0"/>
              <a:cs typeface="Times New Roman" panose="02020603050405020304" pitchFamily="18" charset="0"/>
            </a:endParaRPr>
          </a:p>
        </p:txBody>
      </p:sp>
      <p:sp>
        <p:nvSpPr>
          <p:cNvPr id="15" name="文本框 14"/>
          <p:cNvSpPr txBox="1"/>
          <p:nvPr>
            <p:custDataLst>
              <p:tags r:id="rId3"/>
            </p:custDataLst>
          </p:nvPr>
        </p:nvSpPr>
        <p:spPr>
          <a:xfrm>
            <a:off x="623570" y="2720975"/>
            <a:ext cx="4307205" cy="3969385"/>
          </a:xfrm>
          <a:prstGeom prst="rect">
            <a:avLst/>
          </a:prstGeom>
          <a:noFill/>
        </p:spPr>
        <p:txBody>
          <a:bodyPr wrap="square" rtlCol="0" anchor="t">
            <a:spAutoFit/>
          </a:bodyPr>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经过预处理后的雷达时域信号</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其相位中包含人的动作、位置、为多普勒信息。</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设备：IR-UWB 雷达</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方法：</a:t>
            </a:r>
            <a:r>
              <a:rPr lang="en-US" altLang="zh-CN"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Transformer</a:t>
            </a: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网络</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精度：</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96.5%</a:t>
            </a:r>
            <a:endPar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26" name="图片 26"/>
          <p:cNvPicPr>
            <a:picLocks noChangeAspect="1"/>
          </p:cNvPicPr>
          <p:nvPr>
            <p:custDataLst>
              <p:tags r:id="rId4"/>
            </p:custDataLst>
          </p:nvPr>
        </p:nvPicPr>
        <p:blipFill>
          <a:blip r:embed="rId5"/>
          <a:stretch>
            <a:fillRect/>
          </a:stretch>
        </p:blipFill>
        <p:spPr>
          <a:xfrm>
            <a:off x="5389245" y="1751330"/>
            <a:ext cx="6696710" cy="2701925"/>
          </a:xfrm>
          <a:prstGeom prst="rect">
            <a:avLst/>
          </a:prstGeom>
        </p:spPr>
      </p:pic>
      <p:pic>
        <p:nvPicPr>
          <p:cNvPr id="27" name="图片 27"/>
          <p:cNvPicPr>
            <a:picLocks noChangeAspect="1"/>
          </p:cNvPicPr>
          <p:nvPr>
            <p:custDataLst>
              <p:tags r:id="rId6"/>
            </p:custDataLst>
          </p:nvPr>
        </p:nvPicPr>
        <p:blipFill>
          <a:blip r:embed="rId7"/>
          <a:stretch>
            <a:fillRect/>
          </a:stretch>
        </p:blipFill>
        <p:spPr>
          <a:xfrm>
            <a:off x="6134735" y="4453255"/>
            <a:ext cx="4977765" cy="2404745"/>
          </a:xfrm>
          <a:prstGeom prst="rect">
            <a:avLst/>
          </a:prstGeom>
        </p:spPr>
      </p:pic>
      <p:sp>
        <p:nvSpPr>
          <p:cNvPr id="3" name="文本框 2"/>
          <p:cNvSpPr txBox="1"/>
          <p:nvPr/>
        </p:nvSpPr>
        <p:spPr>
          <a:xfrm>
            <a:off x="525145" y="1826895"/>
            <a:ext cx="4864100" cy="1014730"/>
          </a:xfrm>
          <a:prstGeom prst="rect">
            <a:avLst/>
          </a:prstGeom>
          <a:noFill/>
          <a:ln w="9525">
            <a:noFill/>
          </a:ln>
        </p:spPr>
        <p:txBody>
          <a:bodyPr wrap="square">
            <a:spAutoFit/>
          </a:bodyPr>
          <a:p>
            <a:pPr marL="342900" indent="-342900">
              <a:buFont typeface="Arial" panose="020B0604020202020204" pitchFamily="34" charset="0"/>
              <a:buChar char="•"/>
            </a:pPr>
            <a:r>
              <a:rPr lang="zh-CN" sz="2000" b="0">
                <a:solidFill>
                  <a:schemeClr val="tx1"/>
                </a:solidFill>
                <a:latin typeface="楷体" panose="02010609060101010101" pitchFamily="49" charset="-122"/>
                <a:ea typeface="楷体" panose="02010609060101010101" pitchFamily="49" charset="-122"/>
                <a:cs typeface="楷体" panose="02010609060101010101" pitchFamily="49" charset="-122"/>
              </a:rPr>
              <a:t>提出了多任务学习雷达</a:t>
            </a:r>
            <a:r>
              <a:rPr lang="en-US" altLang="zh-CN" sz="2000" b="0">
                <a:solidFill>
                  <a:schemeClr val="tx1"/>
                </a:solidFill>
                <a:latin typeface="楷体" panose="02010609060101010101" pitchFamily="49" charset="-122"/>
                <a:ea typeface="楷体" panose="02010609060101010101" pitchFamily="49" charset="-122"/>
                <a:cs typeface="楷体" panose="02010609060101010101" pitchFamily="49" charset="-122"/>
              </a:rPr>
              <a:t>Transformer</a:t>
            </a:r>
            <a:r>
              <a:rPr lang="zh-CN" sz="2000" b="0">
                <a:solidFill>
                  <a:schemeClr val="tx1"/>
                </a:solidFill>
                <a:latin typeface="楷体" panose="02010609060101010101" pitchFamily="49" charset="-122"/>
                <a:ea typeface="楷体" panose="02010609060101010101" pitchFamily="49" charset="-122"/>
                <a:cs typeface="楷体" panose="02010609060101010101" pitchFamily="49" charset="-122"/>
              </a:rPr>
              <a:t>（MLRT）：一种基于 IR-UWB 雷达的个人识别和跌倒检测网络</a:t>
            </a:r>
            <a:r>
              <a:rPr lang="en-US" altLang="zh-CN" sz="2000" b="0">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en-US" altLang="zh-CN" sz="2000" b="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ustDataLst>
      <p:tags r:id="rId8"/>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研究动机</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45" name="文本框 44"/>
          <p:cNvSpPr txBox="1"/>
          <p:nvPr/>
        </p:nvSpPr>
        <p:spPr>
          <a:xfrm>
            <a:off x="467012" y="1042643"/>
            <a:ext cx="9375078"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基于穿墙雷达的墙后人员识别与认证</a:t>
            </a:r>
            <a:endParaRPr lang="zh-CN" altLang="en-US" sz="22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p:cNvSpPr/>
          <p:nvPr/>
        </p:nvSpPr>
        <p:spPr>
          <a:xfrm>
            <a:off x="828675" y="2082800"/>
            <a:ext cx="10270490" cy="464248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3063" y="1697088"/>
            <a:ext cx="1874855" cy="385968"/>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现有研究的不足</a:t>
            </a:r>
            <a:endParaRPr lang="zh-CN" altLang="en-US" dirty="0">
              <a:latin typeface="楷体" panose="02010609060101010101" pitchFamily="49" charset="-122"/>
              <a:ea typeface="楷体" panose="02010609060101010101" pitchFamily="49" charset="-122"/>
            </a:endParaRPr>
          </a:p>
        </p:txBody>
      </p:sp>
      <p:sp>
        <p:nvSpPr>
          <p:cNvPr id="7" name="文本框 6"/>
          <p:cNvSpPr txBox="1"/>
          <p:nvPr/>
        </p:nvSpPr>
        <p:spPr>
          <a:xfrm>
            <a:off x="1079500" y="2269490"/>
            <a:ext cx="9130665" cy="1669415"/>
          </a:xfrm>
          <a:prstGeom prst="rect">
            <a:avLst/>
          </a:prstGeom>
          <a:noFill/>
        </p:spPr>
        <p:txBody>
          <a:bodyPr wrap="square" rtlCol="0">
            <a:noAutofit/>
          </a:bodyPr>
          <a:lstStyle/>
          <a:p>
            <a:pPr marL="285750" indent="-285750">
              <a:lnSpc>
                <a:spcPct val="150000"/>
              </a:lnSpc>
              <a:buFont typeface="Wingdings" panose="05000000000000000000" charset="0"/>
              <a:buChar char="p"/>
            </a:pPr>
            <a:r>
              <a:rPr lang="zh-CN" altLang="en-US" sz="1700" dirty="0">
                <a:latin typeface="楷体" panose="02010609060101010101" pitchFamily="49" charset="-122"/>
                <a:ea typeface="楷体" panose="02010609060101010101" pitchFamily="49" charset="-122"/>
                <a:cs typeface="楷体" panose="02010609060101010101" pitchFamily="49" charset="-122"/>
              </a:rPr>
              <a:t>现有基于</a:t>
            </a:r>
            <a:r>
              <a:rPr lang="en-US" altLang="zh-CN" sz="1700" dirty="0">
                <a:latin typeface="楷体" panose="02010609060101010101" pitchFamily="49" charset="-122"/>
                <a:ea typeface="楷体" panose="02010609060101010101" pitchFamily="49" charset="-122"/>
                <a:cs typeface="楷体" panose="02010609060101010101" pitchFamily="49" charset="-122"/>
              </a:rPr>
              <a:t>RF</a:t>
            </a:r>
            <a:r>
              <a:rPr lang="zh-CN" altLang="en-US" sz="1700" dirty="0">
                <a:latin typeface="楷体" panose="02010609060101010101" pitchFamily="49" charset="-122"/>
                <a:ea typeface="楷体" panose="02010609060101010101" pitchFamily="49" charset="-122"/>
                <a:cs typeface="楷体" panose="02010609060101010101" pitchFamily="49" charset="-122"/>
              </a:rPr>
              <a:t>人员识别相关研究大多基于</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毫米波雷达、</a:t>
            </a:r>
            <a:r>
              <a:rPr lang="en-US" altLang="zh-CN" sz="1700" dirty="0">
                <a:solidFill>
                  <a:srgbClr val="FF0000"/>
                </a:solidFill>
                <a:latin typeface="楷体" panose="02010609060101010101" pitchFamily="49" charset="-122"/>
                <a:ea typeface="楷体" panose="02010609060101010101" pitchFamily="49" charset="-122"/>
                <a:cs typeface="楷体" panose="02010609060101010101" pitchFamily="49" charset="-122"/>
              </a:rPr>
              <a:t>WIFI</a:t>
            </a:r>
            <a:r>
              <a:rPr lang="zh-CN" altLang="en-US" sz="1700" dirty="0">
                <a:latin typeface="楷体" panose="02010609060101010101" pitchFamily="49" charset="-122"/>
                <a:ea typeface="楷体" panose="02010609060101010101" pitchFamily="49" charset="-122"/>
                <a:cs typeface="楷体" panose="02010609060101010101" pitchFamily="49" charset="-122"/>
              </a:rPr>
              <a:t>的居多，如前所述，他们都存在各自的缺点，目前鲜有人考虑鲁棒性更好的穿墙雷达，以进一步实现墙后未知人员识别与认证。</a:t>
            </a:r>
            <a:endParaRPr lang="zh-CN" altLang="en-US" sz="1700" dirty="0">
              <a:latin typeface="楷体" panose="02010609060101010101" pitchFamily="49" charset="-122"/>
              <a:ea typeface="楷体" panose="02010609060101010101" pitchFamily="49" charset="-122"/>
              <a:cs typeface="楷体" panose="02010609060101010101" pitchFamily="49" charset="-122"/>
            </a:endParaRPr>
          </a:p>
          <a:p>
            <a:pPr marL="285750" indent="-285750">
              <a:lnSpc>
                <a:spcPct val="150000"/>
              </a:lnSpc>
              <a:buFont typeface="Wingdings" panose="05000000000000000000" charset="0"/>
              <a:buChar char="p"/>
            </a:pPr>
            <a:r>
              <a:rPr lang="zh-CN" altLang="en-US" sz="1700" dirty="0">
                <a:latin typeface="楷体" panose="02010609060101010101" pitchFamily="49" charset="-122"/>
                <a:ea typeface="楷体" panose="02010609060101010101" pitchFamily="49" charset="-122"/>
                <a:cs typeface="楷体" panose="02010609060101010101" pitchFamily="49" charset="-122"/>
              </a:rPr>
              <a:t>现有方法大多要求用户处在</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预定义的环境、位置、方向</a:t>
            </a:r>
            <a:r>
              <a:rPr lang="zh-CN" altLang="en-US" sz="1700" dirty="0">
                <a:latin typeface="楷体" panose="02010609060101010101" pitchFamily="49" charset="-122"/>
                <a:ea typeface="楷体" panose="02010609060101010101" pitchFamily="49" charset="-122"/>
                <a:cs typeface="楷体" panose="02010609060101010101" pitchFamily="49" charset="-122"/>
              </a:rPr>
              <a:t>来执行行为动作。然而,在现实场景中,用户所处的环境、位置、方向等域场景复杂多变,严格要求用户处在特定的域场景下进行身份认证会影响系统的可用性和用户体验。</a:t>
            </a:r>
            <a:endParaRPr lang="zh-CN" altLang="en-US" sz="1700" dirty="0">
              <a:latin typeface="楷体" panose="02010609060101010101" pitchFamily="49" charset="-122"/>
              <a:ea typeface="楷体" panose="02010609060101010101" pitchFamily="49" charset="-122"/>
              <a:cs typeface="楷体" panose="02010609060101010101" pitchFamily="49" charset="-122"/>
            </a:endParaRPr>
          </a:p>
          <a:p>
            <a:pPr marL="285750" indent="-285750">
              <a:lnSpc>
                <a:spcPct val="150000"/>
              </a:lnSpc>
              <a:buFont typeface="Wingdings" panose="05000000000000000000" charset="0"/>
              <a:buChar char="p"/>
            </a:pPr>
            <a:r>
              <a:rPr lang="zh-CN" altLang="en-US" sz="1700" dirty="0">
                <a:latin typeface="楷体" panose="02010609060101010101" pitchFamily="49" charset="-122"/>
                <a:ea typeface="楷体" panose="02010609060101010101" pitchFamily="49" charset="-122"/>
                <a:cs typeface="楷体" panose="02010609060101010101" pitchFamily="49" charset="-122"/>
              </a:rPr>
              <a:t>现有研究大多基于</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监督方法</a:t>
            </a:r>
            <a:r>
              <a:rPr lang="zh-CN" altLang="en-US" sz="1700" dirty="0">
                <a:latin typeface="楷体" panose="02010609060101010101" pitchFamily="49" charset="-122"/>
                <a:ea typeface="楷体" panose="02010609060101010101" pitchFamily="49" charset="-122"/>
                <a:cs typeface="楷体" panose="02010609060101010101" pitchFamily="49" charset="-122"/>
              </a:rPr>
              <a:t>作为分类器，然而，对于</a:t>
            </a:r>
            <a:r>
              <a:rPr lang="en-US" altLang="zh-CN" sz="1700" dirty="0">
                <a:latin typeface="楷体" panose="02010609060101010101" pitchFamily="49" charset="-122"/>
                <a:ea typeface="楷体" panose="02010609060101010101" pitchFamily="49" charset="-122"/>
                <a:cs typeface="楷体" panose="02010609060101010101" pitchFamily="49" charset="-122"/>
              </a:rPr>
              <a:t>RF</a:t>
            </a:r>
            <a:r>
              <a:rPr lang="zh-CN" altLang="en-US" sz="1700" dirty="0">
                <a:latin typeface="楷体" panose="02010609060101010101" pitchFamily="49" charset="-122"/>
                <a:ea typeface="楷体" panose="02010609060101010101" pitchFamily="49" charset="-122"/>
                <a:cs typeface="楷体" panose="02010609060101010101" pitchFamily="49" charset="-122"/>
              </a:rPr>
              <a:t>信号而言，相较与光学图像</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更为抽象</a:t>
            </a:r>
            <a:r>
              <a:rPr lang="zh-CN" altLang="en-US" sz="1700" dirty="0">
                <a:latin typeface="楷体" panose="02010609060101010101" pitchFamily="49" charset="-122"/>
                <a:ea typeface="楷体" panose="02010609060101010101" pitchFamily="49" charset="-122"/>
                <a:cs typeface="楷体" panose="02010609060101010101" pitchFamily="49" charset="-122"/>
              </a:rPr>
              <a:t>，对信号进行标注是一项艰巨任务，有监督模型的准确性高度依赖数据标注的准确性。</a:t>
            </a:r>
            <a:endParaRPr lang="zh-CN" altLang="en-US" sz="1700" dirty="0">
              <a:latin typeface="楷体" panose="02010609060101010101" pitchFamily="49" charset="-122"/>
              <a:ea typeface="楷体" panose="02010609060101010101" pitchFamily="49" charset="-122"/>
              <a:cs typeface="楷体" panose="02010609060101010101" pitchFamily="49" charset="-122"/>
            </a:endParaRPr>
          </a:p>
          <a:p>
            <a:pPr marL="285750" indent="-285750">
              <a:lnSpc>
                <a:spcPct val="150000"/>
              </a:lnSpc>
              <a:buFont typeface="Wingdings" panose="05000000000000000000" charset="0"/>
              <a:buChar char="p"/>
            </a:pPr>
            <a:r>
              <a:rPr lang="zh-CN" altLang="en-US" sz="1700" dirty="0">
                <a:latin typeface="楷体" panose="02010609060101010101" pitchFamily="49" charset="-122"/>
                <a:ea typeface="楷体" panose="02010609060101010101" pitchFamily="49" charset="-122"/>
                <a:cs typeface="楷体" panose="02010609060101010101" pitchFamily="49" charset="-122"/>
              </a:rPr>
              <a:t>此外，数据的获取难度也相对较大，一个</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小样本学习模型</a:t>
            </a:r>
            <a:r>
              <a:rPr lang="zh-CN" altLang="en-US" sz="1700" dirty="0">
                <a:latin typeface="楷体" panose="02010609060101010101" pitchFamily="49" charset="-122"/>
                <a:ea typeface="楷体" panose="02010609060101010101" pitchFamily="49" charset="-122"/>
                <a:cs typeface="楷体" panose="02010609060101010101" pitchFamily="49" charset="-122"/>
              </a:rPr>
              <a:t>，以及</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针对</a:t>
            </a:r>
            <a:r>
              <a:rPr lang="en-US" altLang="zh-CN" sz="1700" dirty="0">
                <a:solidFill>
                  <a:srgbClr val="FF0000"/>
                </a:solidFill>
                <a:latin typeface="楷体" panose="02010609060101010101" pitchFamily="49" charset="-122"/>
                <a:ea typeface="楷体" panose="02010609060101010101" pitchFamily="49" charset="-122"/>
                <a:cs typeface="楷体" panose="02010609060101010101" pitchFamily="49" charset="-122"/>
              </a:rPr>
              <a:t>RF</a:t>
            </a:r>
            <a:r>
              <a:rPr lang="zh-CN" altLang="en-US" sz="1700" dirty="0">
                <a:solidFill>
                  <a:srgbClr val="FF0000"/>
                </a:solidFill>
                <a:latin typeface="楷体" panose="02010609060101010101" pitchFamily="49" charset="-122"/>
                <a:ea typeface="楷体" panose="02010609060101010101" pitchFamily="49" charset="-122"/>
                <a:cs typeface="楷体" panose="02010609060101010101" pitchFamily="49" charset="-122"/>
              </a:rPr>
              <a:t>信号的数据增强模型</a:t>
            </a:r>
            <a:r>
              <a:rPr lang="zh-CN" altLang="en-US" sz="1700" dirty="0">
                <a:latin typeface="楷体" panose="02010609060101010101" pitchFamily="49" charset="-122"/>
                <a:ea typeface="楷体" panose="02010609060101010101" pitchFamily="49" charset="-122"/>
                <a:cs typeface="楷体" panose="02010609060101010101" pitchFamily="49" charset="-122"/>
              </a:rPr>
              <a:t>的提出是必要的</a:t>
            </a:r>
            <a:r>
              <a:rPr lang="en-US" altLang="zh-CN" sz="1700" dirty="0">
                <a:latin typeface="楷体" panose="02010609060101010101" pitchFamily="49" charset="-122"/>
                <a:ea typeface="楷体" panose="02010609060101010101" pitchFamily="49" charset="-122"/>
                <a:cs typeface="楷体" panose="02010609060101010101" pitchFamily="49" charset="-122"/>
              </a:rPr>
              <a:t>(RF</a:t>
            </a:r>
            <a:r>
              <a:rPr lang="zh-CN" altLang="en-US" sz="1700" dirty="0">
                <a:latin typeface="楷体" panose="02010609060101010101" pitchFamily="49" charset="-122"/>
                <a:ea typeface="楷体" panose="02010609060101010101" pitchFamily="49" charset="-122"/>
                <a:cs typeface="楷体" panose="02010609060101010101" pitchFamily="49" charset="-122"/>
              </a:rPr>
              <a:t>信号特征图不像视觉图像，可采取旋转、裁剪等方式增强，其每一个维度所代表的语义是不同的</a:t>
            </a:r>
            <a:r>
              <a:rPr lang="en-US" altLang="zh-CN" sz="1700" dirty="0">
                <a:latin typeface="楷体" panose="02010609060101010101" pitchFamily="49" charset="-122"/>
                <a:ea typeface="楷体" panose="02010609060101010101" pitchFamily="49" charset="-122"/>
                <a:cs typeface="楷体" panose="02010609060101010101" pitchFamily="49" charset="-122"/>
              </a:rPr>
              <a:t>)</a:t>
            </a:r>
            <a:r>
              <a:rPr lang="zh-CN" altLang="en-US" sz="1700" dirty="0">
                <a:latin typeface="楷体" panose="02010609060101010101" pitchFamily="49" charset="-122"/>
                <a:ea typeface="楷体" panose="02010609060101010101" pitchFamily="49" charset="-122"/>
                <a:cs typeface="楷体" panose="02010609060101010101" pitchFamily="49" charset="-122"/>
              </a:rPr>
              <a:t>，也实现有研究所欠缺的。</a:t>
            </a:r>
            <a:endParaRPr lang="zh-CN" altLang="en-US" sz="1700" dirty="0">
              <a:latin typeface="楷体" panose="02010609060101010101" pitchFamily="49" charset="-122"/>
              <a:ea typeface="楷体" panose="02010609060101010101" pitchFamily="49" charset="-122"/>
              <a:cs typeface="楷体" panose="02010609060101010101" pitchFamily="49"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15569"/>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4" name="文本框 3"/>
          <p:cNvSpPr txBox="1"/>
          <p:nvPr/>
        </p:nvSpPr>
        <p:spPr>
          <a:xfrm>
            <a:off x="486410" y="1175385"/>
            <a:ext cx="6096000" cy="645160"/>
          </a:xfrm>
          <a:prstGeom prst="rect">
            <a:avLst/>
          </a:prstGeom>
          <a:noFill/>
        </p:spPr>
        <p:txBody>
          <a:bodyPr wrap="square" rtlCol="0" anchor="t">
            <a:spAutoFit/>
          </a:bodyPr>
          <a:p>
            <a:pPr marL="342900" indent="-342900">
              <a:lnSpc>
                <a:spcPct val="150000"/>
              </a:lnSpc>
              <a:buFont typeface="Wingdings" panose="05000000000000000000" charset="0"/>
              <a:buChar char="l"/>
            </a:pPr>
            <a:r>
              <a:rPr lang="en-US" altLang="zh-CN"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MIMO</a:t>
            </a: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穿墙雷达硬件平台搭建</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7" name="图片 6"/>
          <p:cNvPicPr>
            <a:picLocks noChangeAspect="1"/>
          </p:cNvPicPr>
          <p:nvPr>
            <p:custDataLst>
              <p:tags r:id="rId3"/>
            </p:custDataLst>
          </p:nvPr>
        </p:nvPicPr>
        <p:blipFill>
          <a:blip r:embed="rId4"/>
          <a:stretch>
            <a:fillRect/>
          </a:stretch>
        </p:blipFill>
        <p:spPr>
          <a:xfrm>
            <a:off x="1223010" y="5036185"/>
            <a:ext cx="4560570" cy="182181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449060" y="5097145"/>
            <a:ext cx="4691380" cy="149606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4138295" y="1731645"/>
            <a:ext cx="4157980" cy="2793365"/>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352425" y="1731645"/>
            <a:ext cx="3785870" cy="2844800"/>
          </a:xfrm>
          <a:prstGeom prst="rect">
            <a:avLst/>
          </a:prstGeom>
        </p:spPr>
      </p:pic>
      <p:pic>
        <p:nvPicPr>
          <p:cNvPr id="3" name="图片 2"/>
          <p:cNvPicPr>
            <a:picLocks noChangeAspect="1"/>
          </p:cNvPicPr>
          <p:nvPr>
            <p:custDataLst>
              <p:tags r:id="rId11"/>
            </p:custDataLst>
          </p:nvPr>
        </p:nvPicPr>
        <p:blipFill>
          <a:blip r:embed="rId12"/>
          <a:stretch>
            <a:fillRect/>
          </a:stretch>
        </p:blipFill>
        <p:spPr>
          <a:xfrm>
            <a:off x="8425815" y="1811655"/>
            <a:ext cx="3568700" cy="2621280"/>
          </a:xfrm>
          <a:prstGeom prst="rect">
            <a:avLst/>
          </a:prstGeom>
        </p:spPr>
      </p:pic>
    </p:spTree>
    <p:custDataLst>
      <p:tags r:id="rId1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15569"/>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4" name="文本框 3"/>
          <p:cNvSpPr txBox="1"/>
          <p:nvPr/>
        </p:nvSpPr>
        <p:spPr>
          <a:xfrm>
            <a:off x="486410" y="1175385"/>
            <a:ext cx="6096000" cy="645160"/>
          </a:xfrm>
          <a:prstGeom prst="rect">
            <a:avLst/>
          </a:prstGeom>
          <a:noFill/>
        </p:spPr>
        <p:txBody>
          <a:bodyPr wrap="square" rtlCol="0" anchor="t">
            <a:spAutoFit/>
          </a:bodyPr>
          <a:p>
            <a:pPr marL="342900" indent="-342900">
              <a:lnSpc>
                <a:spcPct val="150000"/>
              </a:lnSpc>
              <a:buFont typeface="Wingdings" panose="05000000000000000000" charset="0"/>
              <a:buChar char="l"/>
            </a:pPr>
            <a:r>
              <a:rPr lang="en-US" altLang="zh-CN"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FMCW</a:t>
            </a: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雷达测距、测速、测角原理</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100" name="图片 99"/>
          <p:cNvPicPr/>
          <p:nvPr/>
        </p:nvPicPr>
        <p:blipFill>
          <a:blip r:embed="rId3"/>
          <a:stretch>
            <a:fillRect/>
          </a:stretch>
        </p:blipFill>
        <p:spPr>
          <a:xfrm>
            <a:off x="1157605" y="2146300"/>
            <a:ext cx="3265170" cy="3636010"/>
          </a:xfrm>
          <a:prstGeom prst="rect">
            <a:avLst/>
          </a:prstGeom>
          <a:noFill/>
          <a:ln w="9525">
            <a:noFill/>
          </a:ln>
        </p:spPr>
      </p:pic>
      <p:sp>
        <p:nvSpPr>
          <p:cNvPr id="3" name="文本框 2"/>
          <p:cNvSpPr txBox="1"/>
          <p:nvPr/>
        </p:nvSpPr>
        <p:spPr>
          <a:xfrm>
            <a:off x="6024245" y="2054225"/>
            <a:ext cx="5080000" cy="1198880"/>
          </a:xfrm>
          <a:prstGeom prst="rect">
            <a:avLst/>
          </a:prstGeom>
          <a:noFill/>
          <a:ln w="9525">
            <a:noFill/>
          </a:ln>
        </p:spPr>
        <p:txBody>
          <a:bodyPr>
            <a:spAutoFit/>
          </a:bodyPr>
          <a:p>
            <a:pPr indent="0"/>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图上图是针对检测单个物体的</a:t>
            </a:r>
            <a:r>
              <a:rPr lang="en-US" b="0">
                <a:solidFill>
                  <a:srgbClr val="000000"/>
                </a:solidFill>
                <a:latin typeface="楷体" panose="02010609060101010101" pitchFamily="49" charset="-122"/>
                <a:ea typeface="楷体" panose="02010609060101010101" pitchFamily="49" charset="-122"/>
                <a:cs typeface="楷体" panose="02010609060101010101" pitchFamily="49" charset="-122"/>
              </a:rPr>
              <a:t> TX </a:t>
            </a:r>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和</a:t>
            </a:r>
            <a:r>
              <a:rPr lang="en-US" b="0">
                <a:solidFill>
                  <a:srgbClr val="000000"/>
                </a:solidFill>
                <a:latin typeface="楷体" panose="02010609060101010101" pitchFamily="49" charset="-122"/>
                <a:ea typeface="楷体" panose="02010609060101010101" pitchFamily="49" charset="-122"/>
                <a:cs typeface="楷体" panose="02010609060101010101" pitchFamily="49" charset="-122"/>
              </a:rPr>
              <a:t> RX </a:t>
            </a:r>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线性调频脉冲作为时间的函数，该</a:t>
            </a:r>
            <a:r>
              <a:rPr lang="en-US" b="0">
                <a:solidFill>
                  <a:srgbClr val="000000"/>
                </a:solidFill>
                <a:latin typeface="楷体" panose="02010609060101010101" pitchFamily="49" charset="-122"/>
                <a:ea typeface="楷体" panose="02010609060101010101" pitchFamily="49" charset="-122"/>
                <a:cs typeface="楷体" panose="02010609060101010101" pitchFamily="49" charset="-122"/>
              </a:rPr>
              <a:t>RX </a:t>
            </a:r>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线性调频脉冲是</a:t>
            </a:r>
            <a:r>
              <a:rPr lang="en-US" b="0">
                <a:solidFill>
                  <a:srgbClr val="000000"/>
                </a:solidFill>
                <a:latin typeface="楷体" panose="02010609060101010101" pitchFamily="49" charset="-122"/>
                <a:ea typeface="楷体" panose="02010609060101010101" pitchFamily="49" charset="-122"/>
                <a:cs typeface="楷体" panose="02010609060101010101" pitchFamily="49" charset="-122"/>
              </a:rPr>
              <a:t>TX</a:t>
            </a:r>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线性调频脉冲的延时版本。延时</a:t>
            </a:r>
            <a:r>
              <a:rPr lang="en-US" altLang="zh-CN" b="0">
                <a:solidFill>
                  <a:srgbClr val="000000"/>
                </a:solidFill>
                <a:latin typeface="楷体" panose="02010609060101010101" pitchFamily="49" charset="-122"/>
                <a:ea typeface="楷体" panose="02010609060101010101" pitchFamily="49" charset="-122"/>
                <a:cs typeface="楷体" panose="02010609060101010101" pitchFamily="49" charset="-122"/>
              </a:rPr>
              <a:t>τ</a:t>
            </a:r>
            <a:r>
              <a:rPr lang="zh-CN" b="0">
                <a:solidFill>
                  <a:srgbClr val="000000"/>
                </a:solidFill>
                <a:latin typeface="楷体" panose="02010609060101010101" pitchFamily="49" charset="-122"/>
                <a:ea typeface="楷体" panose="02010609060101010101" pitchFamily="49" charset="-122"/>
                <a:cs typeface="楷体" panose="02010609060101010101" pitchFamily="49" charset="-122"/>
              </a:rPr>
              <a:t>可以根据数学方法推出：</a:t>
            </a:r>
            <a:endParaRPr lang="zh-CN" altLang="en-US" b="0">
              <a:solidFill>
                <a:srgbClr val="000000"/>
              </a:solidFill>
              <a:latin typeface="楷体" panose="02010609060101010101" pitchFamily="49" charset="-122"/>
              <a:ea typeface="楷体" panose="02010609060101010101" pitchFamily="49" charset="-122"/>
              <a:cs typeface="楷体" panose="02010609060101010101" pitchFamily="49" charset="-122"/>
            </a:endParaRPr>
          </a:p>
        </p:txBody>
      </p:sp>
      <p:graphicFrame>
        <p:nvGraphicFramePr>
          <p:cNvPr id="7" name="对象 -2147482588"/>
          <p:cNvGraphicFramePr>
            <a:graphicFrameLocks noChangeAspect="1"/>
          </p:cNvGraphicFramePr>
          <p:nvPr>
            <p:custDataLst>
              <p:tags r:id="rId4"/>
            </p:custDataLst>
          </p:nvPr>
        </p:nvGraphicFramePr>
        <p:xfrm>
          <a:off x="8194675" y="3133090"/>
          <a:ext cx="673735" cy="564515"/>
        </p:xfrm>
        <a:graphic>
          <a:graphicData uri="http://schemas.openxmlformats.org/presentationml/2006/ole">
            <mc:AlternateContent xmlns:mc="http://schemas.openxmlformats.org/markup-compatibility/2006">
              <mc:Choice xmlns:v="urn:schemas-microsoft-com:vml" Requires="v">
                <p:oleObj spid="_x0000_s3076" name="" r:id="rId5" imgW="469900" imgH="393700" progId="Equation.DSMT4">
                  <p:embed/>
                </p:oleObj>
              </mc:Choice>
              <mc:Fallback>
                <p:oleObj name="" r:id="rId5" imgW="469900" imgH="393700" progId="Equation.DSMT4">
                  <p:embed/>
                  <p:pic>
                    <p:nvPicPr>
                      <p:cNvPr id="0" name="图片 3075"/>
                      <p:cNvPicPr/>
                      <p:nvPr/>
                    </p:nvPicPr>
                    <p:blipFill>
                      <a:blip r:embed="rId6"/>
                      <a:stretch>
                        <a:fillRect/>
                      </a:stretch>
                    </p:blipFill>
                    <p:spPr>
                      <a:xfrm>
                        <a:off x="8194675" y="3133090"/>
                        <a:ext cx="673735" cy="564515"/>
                      </a:xfrm>
                      <a:prstGeom prst="rect">
                        <a:avLst/>
                      </a:prstGeom>
                      <a:noFill/>
                      <a:ln w="38100">
                        <a:noFill/>
                        <a:miter/>
                      </a:ln>
                    </p:spPr>
                  </p:pic>
                </p:oleObj>
              </mc:Fallback>
            </mc:AlternateContent>
          </a:graphicData>
        </a:graphic>
      </p:graphicFrame>
      <p:graphicFrame>
        <p:nvGraphicFramePr>
          <p:cNvPr id="8" name="对象 -2147482621"/>
          <p:cNvGraphicFramePr>
            <a:graphicFrameLocks noChangeAspect="1"/>
          </p:cNvGraphicFramePr>
          <p:nvPr>
            <p:custDataLst>
              <p:tags r:id="rId7"/>
            </p:custDataLst>
          </p:nvPr>
        </p:nvGraphicFramePr>
        <p:xfrm>
          <a:off x="8126730" y="4339590"/>
          <a:ext cx="833755" cy="442595"/>
        </p:xfrm>
        <a:graphic>
          <a:graphicData uri="http://schemas.openxmlformats.org/presentationml/2006/ole">
            <mc:AlternateContent xmlns:mc="http://schemas.openxmlformats.org/markup-compatibility/2006">
              <mc:Choice xmlns:v="urn:schemas-microsoft-com:vml" Requires="v">
                <p:oleObj spid="_x0000_s11" name="" r:id="rId8" imgW="736600" imgH="393700" progId="Equation.DSMT4">
                  <p:embed/>
                </p:oleObj>
              </mc:Choice>
              <mc:Fallback>
                <p:oleObj name="" r:id="rId8" imgW="736600" imgH="393700" progId="Equation.DSMT4">
                  <p:embed/>
                  <p:pic>
                    <p:nvPicPr>
                      <p:cNvPr id="0" name="图片 10"/>
                      <p:cNvPicPr/>
                      <p:nvPr/>
                    </p:nvPicPr>
                    <p:blipFill>
                      <a:blip r:embed="rId9"/>
                      <a:stretch>
                        <a:fillRect/>
                      </a:stretch>
                    </p:blipFill>
                    <p:spPr>
                      <a:xfrm>
                        <a:off x="8126730" y="4339590"/>
                        <a:ext cx="833755" cy="442595"/>
                      </a:xfrm>
                      <a:prstGeom prst="rect">
                        <a:avLst/>
                      </a:prstGeom>
                      <a:noFill/>
                      <a:ln w="38100">
                        <a:noFill/>
                        <a:miter/>
                      </a:ln>
                    </p:spPr>
                  </p:pic>
                </p:oleObj>
              </mc:Fallback>
            </mc:AlternateContent>
          </a:graphicData>
        </a:graphic>
      </p:graphicFrame>
      <p:sp>
        <p:nvSpPr>
          <p:cNvPr id="14" name="文本框 13"/>
          <p:cNvSpPr txBox="1"/>
          <p:nvPr/>
        </p:nvSpPr>
        <p:spPr>
          <a:xfrm>
            <a:off x="6096000" y="3780155"/>
            <a:ext cx="5080000" cy="368300"/>
          </a:xfrm>
          <a:prstGeom prst="rect">
            <a:avLst/>
          </a:prstGeom>
          <a:noFill/>
          <a:ln w="9525">
            <a:noFill/>
          </a:ln>
        </p:spPr>
        <p:txBody>
          <a:bodyPr>
            <a:spAutoFit/>
          </a:bodyPr>
          <a:p>
            <a:pPr indent="0"/>
            <a:r>
              <a:rPr lang="zh-CN" b="0">
                <a:solidFill>
                  <a:srgbClr val="000000"/>
                </a:solidFill>
                <a:latin typeface="楷体" panose="02010609060101010101" pitchFamily="49" charset="-122"/>
                <a:ea typeface="楷体" panose="02010609060101010101" pitchFamily="49" charset="-122"/>
              </a:rPr>
              <a:t>根据相似三角形定理可知，</a:t>
            </a:r>
            <a:endParaRPr lang="zh-CN" altLang="en-US" b="0">
              <a:solidFill>
                <a:srgbClr val="000000"/>
              </a:solidFill>
              <a:latin typeface="楷体" panose="02010609060101010101" pitchFamily="49" charset="-122"/>
              <a:ea typeface="楷体" panose="02010609060101010101" pitchFamily="49" charset="-122"/>
            </a:endParaRPr>
          </a:p>
        </p:txBody>
      </p:sp>
      <p:sp>
        <p:nvSpPr>
          <p:cNvPr id="16" name="文本框 15"/>
          <p:cNvSpPr txBox="1"/>
          <p:nvPr/>
        </p:nvSpPr>
        <p:spPr>
          <a:xfrm>
            <a:off x="5798820" y="4782185"/>
            <a:ext cx="5080000" cy="368300"/>
          </a:xfrm>
          <a:prstGeom prst="rect">
            <a:avLst/>
          </a:prstGeom>
          <a:noFill/>
          <a:ln w="9525">
            <a:noFill/>
          </a:ln>
        </p:spPr>
        <p:txBody>
          <a:bodyPr>
            <a:spAutoFit/>
          </a:bodyPr>
          <a:p>
            <a:pPr indent="266700"/>
            <a:r>
              <a:rPr lang="zh-CN" b="0">
                <a:latin typeface="楷体" panose="02010609060101010101" pitchFamily="49" charset="-122"/>
                <a:ea typeface="楷体" panose="02010609060101010101" pitchFamily="49" charset="-122"/>
                <a:cs typeface="楷体" panose="02010609060101010101" pitchFamily="49" charset="-122"/>
              </a:rPr>
              <a:t>由此可知，物体的距离有如下表达式</a:t>
            </a:r>
            <a:r>
              <a:rPr lang="en-US" b="0">
                <a:latin typeface="楷体" panose="02010609060101010101" pitchFamily="49" charset="-122"/>
                <a:ea typeface="楷体" panose="02010609060101010101" pitchFamily="49" charset="-122"/>
                <a:cs typeface="楷体" panose="02010609060101010101" pitchFamily="49" charset="-122"/>
              </a:rPr>
              <a:t>:</a:t>
            </a:r>
            <a:endParaRPr lang="en-US" altLang="en-US" b="0">
              <a:latin typeface="楷体" panose="02010609060101010101" pitchFamily="49" charset="-122"/>
              <a:ea typeface="楷体" panose="02010609060101010101" pitchFamily="49" charset="-122"/>
              <a:cs typeface="楷体" panose="02010609060101010101" pitchFamily="49" charset="-122"/>
            </a:endParaRPr>
          </a:p>
        </p:txBody>
      </p:sp>
      <p:graphicFrame>
        <p:nvGraphicFramePr>
          <p:cNvPr id="12" name="对象 -2147482619"/>
          <p:cNvGraphicFramePr>
            <a:graphicFrameLocks noChangeAspect="1"/>
          </p:cNvGraphicFramePr>
          <p:nvPr>
            <p:custDataLst>
              <p:tags r:id="rId10"/>
            </p:custDataLst>
          </p:nvPr>
        </p:nvGraphicFramePr>
        <p:xfrm>
          <a:off x="8347710" y="5311140"/>
          <a:ext cx="647700" cy="489585"/>
        </p:xfrm>
        <a:graphic>
          <a:graphicData uri="http://schemas.openxmlformats.org/presentationml/2006/ole">
            <mc:AlternateContent xmlns:mc="http://schemas.openxmlformats.org/markup-compatibility/2006">
              <mc:Choice xmlns:v="urn:schemas-microsoft-com:vml" Requires="v">
                <p:oleObj spid="_x0000_s17" name="" r:id="rId11" imgW="520700" imgH="393700" progId="Equation.DSMT4">
                  <p:embed/>
                </p:oleObj>
              </mc:Choice>
              <mc:Fallback>
                <p:oleObj name="" r:id="rId11" imgW="520700" imgH="393700" progId="Equation.DSMT4">
                  <p:embed/>
                  <p:pic>
                    <p:nvPicPr>
                      <p:cNvPr id="0" name="图片 16"/>
                      <p:cNvPicPr/>
                      <p:nvPr/>
                    </p:nvPicPr>
                    <p:blipFill>
                      <a:blip r:embed="rId12"/>
                      <a:stretch>
                        <a:fillRect/>
                      </a:stretch>
                    </p:blipFill>
                    <p:spPr>
                      <a:xfrm>
                        <a:off x="8347710" y="5311140"/>
                        <a:ext cx="647700" cy="489585"/>
                      </a:xfrm>
                      <a:prstGeom prst="rect">
                        <a:avLst/>
                      </a:prstGeom>
                      <a:noFill/>
                      <a:ln w="38100">
                        <a:noFill/>
                        <a:miter/>
                      </a:ln>
                    </p:spPr>
                  </p:pic>
                </p:oleObj>
              </mc:Fallback>
            </mc:AlternateContent>
          </a:graphicData>
        </a:graphic>
      </p:graphicFrame>
    </p:spTree>
    <p:custDataLst>
      <p:tags r:id="rId1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15569"/>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4" name="文本框 3"/>
          <p:cNvSpPr txBox="1"/>
          <p:nvPr/>
        </p:nvSpPr>
        <p:spPr>
          <a:xfrm>
            <a:off x="486410" y="1175385"/>
            <a:ext cx="6096000" cy="645160"/>
          </a:xfrm>
          <a:prstGeom prst="rect">
            <a:avLst/>
          </a:prstGeom>
          <a:noFill/>
        </p:spPr>
        <p:txBody>
          <a:bodyPr wrap="square" rtlCol="0" anchor="t">
            <a:spAutoFit/>
          </a:bodyPr>
          <a:p>
            <a:pPr marL="342900" indent="-342900">
              <a:lnSpc>
                <a:spcPct val="150000"/>
              </a:lnSpc>
              <a:buFont typeface="Wingdings" panose="05000000000000000000" charset="0"/>
              <a:buChar char="l"/>
            </a:pPr>
            <a:r>
              <a:rPr lang="en-US" altLang="zh-CN"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FMCW</a:t>
            </a: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雷达测距、测速、测角原理</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3" name="图片 14"/>
          <p:cNvPicPr>
            <a:picLocks noChangeAspect="1"/>
          </p:cNvPicPr>
          <p:nvPr>
            <p:custDataLst>
              <p:tags r:id="rId3"/>
            </p:custDataLst>
          </p:nvPr>
        </p:nvPicPr>
        <p:blipFill>
          <a:blip r:embed="rId4"/>
          <a:stretch>
            <a:fillRect/>
          </a:stretch>
        </p:blipFill>
        <p:spPr>
          <a:xfrm>
            <a:off x="925195" y="2221865"/>
            <a:ext cx="3300095" cy="3350895"/>
          </a:xfrm>
          <a:prstGeom prst="rect">
            <a:avLst/>
          </a:prstGeom>
          <a:noFill/>
          <a:ln>
            <a:noFill/>
          </a:ln>
        </p:spPr>
      </p:pic>
      <p:sp>
        <p:nvSpPr>
          <p:cNvPr id="7" name="文本框 6"/>
          <p:cNvSpPr txBox="1"/>
          <p:nvPr/>
        </p:nvSpPr>
        <p:spPr>
          <a:xfrm>
            <a:off x="5615305" y="1906270"/>
            <a:ext cx="6027420" cy="3138170"/>
          </a:xfrm>
          <a:prstGeom prst="rect">
            <a:avLst/>
          </a:prstGeom>
          <a:noFill/>
          <a:ln w="9525">
            <a:noFill/>
          </a:ln>
        </p:spPr>
        <p:txBody>
          <a:bodyPr wrap="square">
            <a:spAutoFit/>
          </a:bodyPr>
          <a:p>
            <a:pPr indent="266700"/>
            <a:r>
              <a:rPr lang="zh-CN" b="0">
                <a:latin typeface="楷体" panose="02010609060101010101" pitchFamily="49" charset="-122"/>
                <a:ea typeface="楷体" panose="02010609060101010101" pitchFamily="49" charset="-122"/>
                <a:cs typeface="楷体" panose="02010609060101010101" pitchFamily="49" charset="-122"/>
              </a:rPr>
              <a:t>为了测量速度，</a:t>
            </a:r>
            <a:r>
              <a:rPr lang="en-US" b="0">
                <a:latin typeface="楷体" panose="02010609060101010101" pitchFamily="49" charset="-122"/>
                <a:ea typeface="楷体" panose="02010609060101010101" pitchFamily="49" charset="-122"/>
                <a:cs typeface="楷体" panose="02010609060101010101" pitchFamily="49" charset="-122"/>
              </a:rPr>
              <a:t>FMCW </a:t>
            </a:r>
            <a:r>
              <a:rPr lang="zh-CN" b="0">
                <a:latin typeface="楷体" panose="02010609060101010101" pitchFamily="49" charset="-122"/>
                <a:ea typeface="楷体" panose="02010609060101010101" pitchFamily="49" charset="-122"/>
                <a:cs typeface="楷体" panose="02010609060101010101" pitchFamily="49" charset="-122"/>
              </a:rPr>
              <a:t>设备会发射至少两个间隔</a:t>
            </a:r>
            <a:r>
              <a:rPr lang="en-US" b="0" i="1">
                <a:latin typeface="楷体" panose="02010609060101010101" pitchFamily="49" charset="-122"/>
                <a:ea typeface="楷体" panose="02010609060101010101" pitchFamily="49" charset="-122"/>
                <a:cs typeface="楷体" panose="02010609060101010101" pitchFamily="49" charset="-122"/>
              </a:rPr>
              <a:t>T</a:t>
            </a:r>
            <a:r>
              <a:rPr lang="en-US" b="0" i="1" baseline="-25000">
                <a:latin typeface="楷体" panose="02010609060101010101" pitchFamily="49" charset="-122"/>
                <a:ea typeface="楷体" panose="02010609060101010101" pitchFamily="49" charset="-122"/>
                <a:cs typeface="楷体" panose="02010609060101010101" pitchFamily="49" charset="-122"/>
              </a:rPr>
              <a:t>c</a:t>
            </a:r>
            <a:r>
              <a:rPr lang="zh-CN" b="0">
                <a:latin typeface="楷体" panose="02010609060101010101" pitchFamily="49" charset="-122"/>
                <a:ea typeface="楷体" panose="02010609060101010101" pitchFamily="49" charset="-122"/>
                <a:cs typeface="楷体" panose="02010609060101010101" pitchFamily="49" charset="-122"/>
              </a:rPr>
              <a:t>的线性调频脉冲，对两个</a:t>
            </a:r>
            <a:r>
              <a:rPr lang="en-US" b="0">
                <a:latin typeface="楷体" panose="02010609060101010101" pitchFamily="49" charset="-122"/>
                <a:ea typeface="楷体" panose="02010609060101010101" pitchFamily="49" charset="-122"/>
                <a:cs typeface="楷体" panose="02010609060101010101" pitchFamily="49" charset="-122"/>
              </a:rPr>
              <a:t> IF </a:t>
            </a:r>
            <a:r>
              <a:rPr lang="zh-CN" b="0">
                <a:latin typeface="楷体" panose="02010609060101010101" pitchFamily="49" charset="-122"/>
                <a:ea typeface="楷体" panose="02010609060101010101" pitchFamily="49" charset="-122"/>
                <a:cs typeface="楷体" panose="02010609060101010101" pitchFamily="49" charset="-122"/>
              </a:rPr>
              <a:t>信号做</a:t>
            </a:r>
            <a:r>
              <a:rPr lang="en-US" b="0">
                <a:latin typeface="楷体" panose="02010609060101010101" pitchFamily="49" charset="-122"/>
                <a:ea typeface="楷体" panose="02010609060101010101" pitchFamily="49" charset="-122"/>
                <a:cs typeface="楷体" panose="02010609060101010101" pitchFamily="49" charset="-122"/>
              </a:rPr>
              <a:t>Range-FFT</a:t>
            </a:r>
            <a:r>
              <a:rPr lang="zh-CN" b="0">
                <a:latin typeface="楷体" panose="02010609060101010101" pitchFamily="49" charset="-122"/>
                <a:ea typeface="楷体" panose="02010609060101010101" pitchFamily="49" charset="-122"/>
                <a:cs typeface="楷体" panose="02010609060101010101" pitchFamily="49" charset="-122"/>
              </a:rPr>
              <a:t>，来检测物体的距离。如图所示，对两个</a:t>
            </a:r>
            <a:r>
              <a:rPr lang="en-US" b="0">
                <a:latin typeface="楷体" panose="02010609060101010101" pitchFamily="49" charset="-122"/>
                <a:ea typeface="楷体" panose="02010609060101010101" pitchFamily="49" charset="-122"/>
                <a:cs typeface="楷体" panose="02010609060101010101" pitchFamily="49" charset="-122"/>
              </a:rPr>
              <a:t>IF</a:t>
            </a:r>
            <a:r>
              <a:rPr lang="zh-CN" b="0">
                <a:latin typeface="楷体" panose="02010609060101010101" pitchFamily="49" charset="-122"/>
                <a:ea typeface="楷体" panose="02010609060101010101" pitchFamily="49" charset="-122"/>
                <a:cs typeface="楷体" panose="02010609060101010101" pitchFamily="49" charset="-122"/>
              </a:rPr>
              <a:t>信号做完 </a:t>
            </a:r>
            <a:r>
              <a:rPr lang="en-US" b="0">
                <a:latin typeface="楷体" panose="02010609060101010101" pitchFamily="49" charset="-122"/>
                <a:ea typeface="楷体" panose="02010609060101010101" pitchFamily="49" charset="-122"/>
                <a:cs typeface="楷体" panose="02010609060101010101" pitchFamily="49" charset="-122"/>
              </a:rPr>
              <a:t>Range-FFT </a:t>
            </a:r>
            <a:r>
              <a:rPr lang="zh-CN" b="0">
                <a:latin typeface="楷体" panose="02010609060101010101" pitchFamily="49" charset="-122"/>
                <a:ea typeface="楷体" panose="02010609060101010101" pitchFamily="49" charset="-122"/>
                <a:cs typeface="楷体" panose="02010609060101010101" pitchFamily="49" charset="-122"/>
              </a:rPr>
              <a:t>之后，频率峰值出现在同一位置，但是他们的相位不同，通过测量该相位差便可以计算出物体的移动速度</a:t>
            </a:r>
            <a:r>
              <a:rPr lang="en-US" b="0" i="1">
                <a:latin typeface="楷体" panose="02010609060101010101" pitchFamily="49" charset="-122"/>
                <a:ea typeface="楷体" panose="02010609060101010101" pitchFamily="49" charset="-122"/>
                <a:cs typeface="楷体" panose="02010609060101010101" pitchFamily="49" charset="-122"/>
              </a:rPr>
              <a:t>v</a:t>
            </a:r>
            <a:r>
              <a:rPr lang="zh-CN" b="0">
                <a:latin typeface="楷体" panose="02010609060101010101" pitchFamily="49" charset="-122"/>
                <a:ea typeface="楷体" panose="02010609060101010101" pitchFamily="49" charset="-122"/>
                <a:cs typeface="楷体" panose="02010609060101010101" pitchFamily="49" charset="-122"/>
              </a:rPr>
              <a:t>。可以推出：</a:t>
            </a:r>
            <a:endParaRPr lang="zh-CN" b="0">
              <a:ea typeface="宋体" panose="02010600030101010101" pitchFamily="2" charset="-122"/>
            </a:endParaRPr>
          </a:p>
          <a:p>
            <a:pPr indent="266700"/>
            <a:endParaRPr lang="zh-CN" altLang="en-US" b="0">
              <a:ea typeface="宋体" panose="02010600030101010101" pitchFamily="2" charset="-122"/>
            </a:endParaRPr>
          </a:p>
          <a:p>
            <a:pPr indent="266700"/>
            <a:endParaRPr lang="zh-CN" altLang="en-US" b="0">
              <a:ea typeface="宋体" panose="02010600030101010101" pitchFamily="2" charset="-122"/>
            </a:endParaRPr>
          </a:p>
          <a:p>
            <a:pPr indent="266700"/>
            <a:endParaRPr lang="zh-CN" altLang="en-US" b="0">
              <a:ea typeface="宋体" panose="02010600030101010101" pitchFamily="2" charset="-122"/>
            </a:endParaRPr>
          </a:p>
          <a:p>
            <a:pPr indent="266700"/>
            <a:r>
              <a:rPr lang="zh-CN" altLang="en-US" b="0">
                <a:latin typeface="楷体" panose="02010609060101010101" pitchFamily="49" charset="-122"/>
                <a:ea typeface="楷体" panose="02010609060101010101" pitchFamily="49" charset="-122"/>
                <a:cs typeface="楷体" panose="02010609060101010101" pitchFamily="49" charset="-122"/>
              </a:rPr>
              <a:t>进一步推出速度</a:t>
            </a:r>
            <a:r>
              <a:rPr lang="zh-CN" altLang="en-US" i="1">
                <a:latin typeface="楷体" panose="02010609060101010101" pitchFamily="49" charset="-122"/>
                <a:ea typeface="楷体" panose="02010609060101010101" pitchFamily="49" charset="-122"/>
                <a:cs typeface="楷体" panose="02010609060101010101" pitchFamily="49" charset="-122"/>
              </a:rPr>
              <a:t>v</a:t>
            </a:r>
            <a:r>
              <a:rPr lang="zh-CN" altLang="en-US" b="0">
                <a:latin typeface="楷体" panose="02010609060101010101" pitchFamily="49" charset="-122"/>
                <a:ea typeface="楷体" panose="02010609060101010101" pitchFamily="49" charset="-122"/>
                <a:cs typeface="楷体" panose="02010609060101010101" pitchFamily="49" charset="-122"/>
              </a:rPr>
              <a:t>:</a:t>
            </a:r>
            <a:endParaRPr lang="zh-CN" altLang="en-US" b="0">
              <a:latin typeface="楷体" panose="02010609060101010101" pitchFamily="49" charset="-122"/>
              <a:ea typeface="楷体" panose="02010609060101010101" pitchFamily="49" charset="-122"/>
              <a:cs typeface="楷体" panose="02010609060101010101" pitchFamily="49" charset="-122"/>
            </a:endParaRPr>
          </a:p>
          <a:p>
            <a:pPr indent="266700"/>
            <a:endParaRPr lang="zh-CN" altLang="en-US" b="0">
              <a:ea typeface="宋体" panose="02010600030101010101" pitchFamily="2" charset="-122"/>
            </a:endParaRPr>
          </a:p>
          <a:p>
            <a:pPr indent="266700"/>
            <a:endParaRPr lang="zh-CN" altLang="en-US" b="0">
              <a:ea typeface="宋体" panose="02010600030101010101" pitchFamily="2" charset="-122"/>
            </a:endParaRPr>
          </a:p>
        </p:txBody>
      </p:sp>
      <p:graphicFrame>
        <p:nvGraphicFramePr>
          <p:cNvPr id="8" name="对象 -2147482612"/>
          <p:cNvGraphicFramePr>
            <a:graphicFrameLocks noChangeAspect="1"/>
          </p:cNvGraphicFramePr>
          <p:nvPr>
            <p:custDataLst>
              <p:tags r:id="rId5"/>
            </p:custDataLst>
          </p:nvPr>
        </p:nvGraphicFramePr>
        <p:xfrm>
          <a:off x="6982460" y="3382645"/>
          <a:ext cx="3720465" cy="508000"/>
        </p:xfrm>
        <a:graphic>
          <a:graphicData uri="http://schemas.openxmlformats.org/presentationml/2006/ole">
            <mc:AlternateContent xmlns:mc="http://schemas.openxmlformats.org/markup-compatibility/2006">
              <mc:Choice xmlns:v="urn:schemas-microsoft-com:vml" Requires="v">
                <p:oleObj spid="_x0000_s3076" name="" r:id="rId6" imgW="2882900" imgH="393700" progId="Equation.DSMT4">
                  <p:embed/>
                </p:oleObj>
              </mc:Choice>
              <mc:Fallback>
                <p:oleObj name="" r:id="rId6" imgW="2882900" imgH="393700" progId="Equation.DSMT4">
                  <p:embed/>
                  <p:pic>
                    <p:nvPicPr>
                      <p:cNvPr id="0" name="图片 3075"/>
                      <p:cNvPicPr/>
                      <p:nvPr/>
                    </p:nvPicPr>
                    <p:blipFill>
                      <a:blip r:embed="rId7"/>
                      <a:stretch>
                        <a:fillRect/>
                      </a:stretch>
                    </p:blipFill>
                    <p:spPr>
                      <a:xfrm>
                        <a:off x="6982460" y="3382645"/>
                        <a:ext cx="3720465" cy="508000"/>
                      </a:xfrm>
                      <a:prstGeom prst="rect">
                        <a:avLst/>
                      </a:prstGeom>
                      <a:noFill/>
                      <a:ln w="38100">
                        <a:noFill/>
                        <a:miter/>
                      </a:ln>
                    </p:spPr>
                  </p:pic>
                </p:oleObj>
              </mc:Fallback>
            </mc:AlternateContent>
          </a:graphicData>
        </a:graphic>
      </p:graphicFrame>
      <p:graphicFrame>
        <p:nvGraphicFramePr>
          <p:cNvPr id="11" name="对象 -2147482611"/>
          <p:cNvGraphicFramePr>
            <a:graphicFrameLocks noChangeAspect="1"/>
          </p:cNvGraphicFramePr>
          <p:nvPr>
            <p:custDataLst>
              <p:tags r:id="rId8"/>
            </p:custDataLst>
          </p:nvPr>
        </p:nvGraphicFramePr>
        <p:xfrm>
          <a:off x="8330565" y="4612640"/>
          <a:ext cx="748030" cy="541655"/>
        </p:xfrm>
        <a:graphic>
          <a:graphicData uri="http://schemas.openxmlformats.org/presentationml/2006/ole">
            <mc:AlternateContent xmlns:mc="http://schemas.openxmlformats.org/markup-compatibility/2006">
              <mc:Choice xmlns:v="urn:schemas-microsoft-com:vml" Requires="v">
                <p:oleObj spid="_x0000_s12" name="" r:id="rId9" imgW="596900" imgH="431800" progId="Equation.DSMT4">
                  <p:embed/>
                </p:oleObj>
              </mc:Choice>
              <mc:Fallback>
                <p:oleObj name="" r:id="rId9" imgW="596900" imgH="431800" progId="Equation.DSMT4">
                  <p:embed/>
                  <p:pic>
                    <p:nvPicPr>
                      <p:cNvPr id="0" name="图片 7"/>
                      <p:cNvPicPr/>
                      <p:nvPr/>
                    </p:nvPicPr>
                    <p:blipFill>
                      <a:blip r:embed="rId10"/>
                      <a:stretch>
                        <a:fillRect/>
                      </a:stretch>
                    </p:blipFill>
                    <p:spPr>
                      <a:xfrm>
                        <a:off x="8330565" y="4612640"/>
                        <a:ext cx="748030" cy="541655"/>
                      </a:xfrm>
                      <a:prstGeom prst="rect">
                        <a:avLst/>
                      </a:prstGeom>
                      <a:noFill/>
                      <a:ln w="38100">
                        <a:noFill/>
                        <a:miter/>
                      </a:ln>
                    </p:spPr>
                  </p:pic>
                </p:oleObj>
              </mc:Fallback>
            </mc:AlternateContent>
          </a:graphicData>
        </a:graphic>
      </p:graphicFrame>
    </p:spTree>
    <p:custDataLst>
      <p:tags r:id="rId1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15569"/>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4" name="文本框 3"/>
          <p:cNvSpPr txBox="1"/>
          <p:nvPr/>
        </p:nvSpPr>
        <p:spPr>
          <a:xfrm>
            <a:off x="486410" y="1175385"/>
            <a:ext cx="6096000" cy="645160"/>
          </a:xfrm>
          <a:prstGeom prst="rect">
            <a:avLst/>
          </a:prstGeom>
          <a:noFill/>
        </p:spPr>
        <p:txBody>
          <a:bodyPr wrap="square" rtlCol="0" anchor="t">
            <a:spAutoFit/>
          </a:bodyPr>
          <a:p>
            <a:pPr marL="342900" indent="-342900">
              <a:lnSpc>
                <a:spcPct val="150000"/>
              </a:lnSpc>
              <a:buFont typeface="Wingdings" panose="05000000000000000000" charset="0"/>
              <a:buChar char="l"/>
            </a:pPr>
            <a:r>
              <a:rPr lang="en-US" altLang="zh-CN"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FMCW</a:t>
            </a: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雷达测距、测速、测角原理</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25" name="图片 29"/>
          <p:cNvPicPr>
            <a:picLocks noChangeAspect="1"/>
          </p:cNvPicPr>
          <p:nvPr>
            <p:custDataLst>
              <p:tags r:id="rId3"/>
            </p:custDataLst>
          </p:nvPr>
        </p:nvPicPr>
        <p:blipFill>
          <a:blip r:embed="rId4"/>
          <a:stretch>
            <a:fillRect/>
          </a:stretch>
        </p:blipFill>
        <p:spPr>
          <a:xfrm>
            <a:off x="528955" y="1983740"/>
            <a:ext cx="4168140" cy="2411095"/>
          </a:xfrm>
          <a:prstGeom prst="rect">
            <a:avLst/>
          </a:prstGeom>
          <a:noFill/>
          <a:ln>
            <a:noFill/>
          </a:ln>
        </p:spPr>
      </p:pic>
      <p:sp>
        <p:nvSpPr>
          <p:cNvPr id="100" name="文本框 99"/>
          <p:cNvSpPr txBox="1"/>
          <p:nvPr/>
        </p:nvSpPr>
        <p:spPr>
          <a:xfrm>
            <a:off x="5458460" y="2038350"/>
            <a:ext cx="5927725" cy="2306955"/>
          </a:xfrm>
          <a:prstGeom prst="rect">
            <a:avLst/>
          </a:prstGeom>
          <a:noFill/>
          <a:ln w="9525">
            <a:noFill/>
          </a:ln>
        </p:spPr>
        <p:txBody>
          <a:bodyPr wrap="square">
            <a:spAutoFit/>
          </a:bodyPr>
          <a:p>
            <a:pPr indent="0"/>
            <a:r>
              <a:rPr lang="zh-CN" b="0">
                <a:latin typeface="楷体" panose="02010609060101010101" pitchFamily="49" charset="-122"/>
                <a:ea typeface="楷体" panose="02010609060101010101" pitchFamily="49" charset="-122"/>
                <a:cs typeface="楷体" panose="02010609060101010101" pitchFamily="49" charset="-122"/>
              </a:rPr>
              <a:t>至少需要两个</a:t>
            </a:r>
            <a:r>
              <a:rPr lang="en-US" b="0">
                <a:latin typeface="楷体" panose="02010609060101010101" pitchFamily="49" charset="-122"/>
                <a:ea typeface="楷体" panose="02010609060101010101" pitchFamily="49" charset="-122"/>
                <a:cs typeface="楷体" panose="02010609060101010101" pitchFamily="49" charset="-122"/>
              </a:rPr>
              <a:t>RX</a:t>
            </a:r>
            <a:r>
              <a:rPr lang="zh-CN" b="0">
                <a:latin typeface="楷体" panose="02010609060101010101" pitchFamily="49" charset="-122"/>
                <a:ea typeface="楷体" panose="02010609060101010101" pitchFamily="49" charset="-122"/>
                <a:cs typeface="楷体" panose="02010609060101010101" pitchFamily="49" charset="-122"/>
              </a:rPr>
              <a:t>天线来估计角度，如图 所示。目标物体与两个天线的</a:t>
            </a:r>
            <a:r>
              <a:rPr lang="zh-CN" b="1">
                <a:solidFill>
                  <a:srgbClr val="FF0000"/>
                </a:solidFill>
                <a:latin typeface="楷体" panose="02010609060101010101" pitchFamily="49" charset="-122"/>
                <a:ea typeface="楷体" panose="02010609060101010101" pitchFamily="49" charset="-122"/>
                <a:cs typeface="楷体" panose="02010609060101010101" pitchFamily="49" charset="-122"/>
              </a:rPr>
              <a:t>距离差</a:t>
            </a:r>
            <a:r>
              <a:rPr lang="zh-CN" b="0">
                <a:latin typeface="楷体" panose="02010609060101010101" pitchFamily="49" charset="-122"/>
                <a:ea typeface="楷体" panose="02010609060101010101" pitchFamily="49" charset="-122"/>
                <a:cs typeface="楷体" panose="02010609060101010101" pitchFamily="49" charset="-122"/>
              </a:rPr>
              <a:t>会导致 </a:t>
            </a:r>
            <a:r>
              <a:rPr lang="en-US" b="0">
                <a:latin typeface="楷体" panose="02010609060101010101" pitchFamily="49" charset="-122"/>
                <a:ea typeface="楷体" panose="02010609060101010101" pitchFamily="49" charset="-122"/>
                <a:cs typeface="楷体" panose="02010609060101010101" pitchFamily="49" charset="-122"/>
              </a:rPr>
              <a:t>FFT </a:t>
            </a:r>
            <a:r>
              <a:rPr lang="zh-CN" b="0">
                <a:latin typeface="楷体" panose="02010609060101010101" pitchFamily="49" charset="-122"/>
                <a:ea typeface="楷体" panose="02010609060101010101" pitchFamily="49" charset="-122"/>
                <a:cs typeface="楷体" panose="02010609060101010101" pitchFamily="49" charset="-122"/>
              </a:rPr>
              <a:t>峰值的相位变化。相位差可表示为：</a:t>
            </a:r>
            <a:endParaRPr lang="zh-CN" b="0">
              <a:ea typeface="宋体" panose="02010600030101010101" pitchFamily="2" charset="-122"/>
            </a:endParaRPr>
          </a:p>
          <a:p>
            <a:pPr indent="0"/>
            <a:endParaRPr lang="zh-CN" altLang="en-US" b="0">
              <a:ea typeface="宋体" panose="02010600030101010101" pitchFamily="2" charset="-122"/>
            </a:endParaRPr>
          </a:p>
          <a:p>
            <a:pPr indent="0"/>
            <a:endParaRPr lang="zh-CN" altLang="en-US" b="0">
              <a:ea typeface="宋体" panose="02010600030101010101" pitchFamily="2" charset="-122"/>
            </a:endParaRPr>
          </a:p>
          <a:p>
            <a:pPr indent="0"/>
            <a:endParaRPr lang="zh-CN" altLang="en-US" b="0">
              <a:ea typeface="宋体" panose="02010600030101010101" pitchFamily="2" charset="-122"/>
            </a:endParaRPr>
          </a:p>
          <a:p>
            <a:pPr indent="0"/>
            <a:r>
              <a:rPr lang="zh-CN" altLang="en-US" b="0">
                <a:latin typeface="楷体" panose="02010609060101010101" pitchFamily="49" charset="-122"/>
                <a:ea typeface="楷体" panose="02010609060101010101" pitchFamily="49" charset="-122"/>
              </a:rPr>
              <a:t>有几何关系可知：</a:t>
            </a:r>
            <a:endParaRPr lang="zh-CN" altLang="en-US" b="0">
              <a:latin typeface="楷体" panose="02010609060101010101" pitchFamily="49" charset="-122"/>
              <a:ea typeface="楷体" panose="02010609060101010101" pitchFamily="49" charset="-122"/>
            </a:endParaRPr>
          </a:p>
          <a:p>
            <a:pPr indent="457200"/>
            <a:endParaRPr lang="zh-CN" altLang="en-US" b="0">
              <a:latin typeface="楷体" panose="02010609060101010101" pitchFamily="49" charset="-122"/>
              <a:ea typeface="楷体" panose="02010609060101010101" pitchFamily="49" charset="-122"/>
            </a:endParaRPr>
          </a:p>
        </p:txBody>
      </p:sp>
      <p:graphicFrame>
        <p:nvGraphicFramePr>
          <p:cNvPr id="3" name="对象 -2147482605"/>
          <p:cNvGraphicFramePr>
            <a:graphicFrameLocks noChangeAspect="1"/>
          </p:cNvGraphicFramePr>
          <p:nvPr>
            <p:custDataLst>
              <p:tags r:id="rId5"/>
            </p:custDataLst>
          </p:nvPr>
        </p:nvGraphicFramePr>
        <p:xfrm>
          <a:off x="7595870" y="3027045"/>
          <a:ext cx="1109345" cy="625475"/>
        </p:xfrm>
        <a:graphic>
          <a:graphicData uri="http://schemas.openxmlformats.org/presentationml/2006/ole">
            <mc:AlternateContent xmlns:mc="http://schemas.openxmlformats.org/markup-compatibility/2006">
              <mc:Choice xmlns:v="urn:schemas-microsoft-com:vml" Requires="v">
                <p:oleObj spid="_x0000_s3076" name="" r:id="rId6" imgW="698500" imgH="393700" progId="Equation.DSMT4">
                  <p:embed/>
                </p:oleObj>
              </mc:Choice>
              <mc:Fallback>
                <p:oleObj name="" r:id="rId6" imgW="698500" imgH="393700" progId="Equation.DSMT4">
                  <p:embed/>
                  <p:pic>
                    <p:nvPicPr>
                      <p:cNvPr id="0" name="图片 3075"/>
                      <p:cNvPicPr/>
                      <p:nvPr/>
                    </p:nvPicPr>
                    <p:blipFill>
                      <a:blip r:embed="rId7"/>
                      <a:stretch>
                        <a:fillRect/>
                      </a:stretch>
                    </p:blipFill>
                    <p:spPr>
                      <a:xfrm>
                        <a:off x="7595870" y="3027045"/>
                        <a:ext cx="1109345" cy="625475"/>
                      </a:xfrm>
                      <a:prstGeom prst="rect">
                        <a:avLst/>
                      </a:prstGeom>
                      <a:noFill/>
                      <a:ln w="38100">
                        <a:noFill/>
                        <a:miter/>
                      </a:ln>
                    </p:spPr>
                  </p:pic>
                </p:oleObj>
              </mc:Fallback>
            </mc:AlternateContent>
          </a:graphicData>
        </a:graphic>
      </p:graphicFrame>
      <p:graphicFrame>
        <p:nvGraphicFramePr>
          <p:cNvPr id="7" name="对象 -2147482604"/>
          <p:cNvGraphicFramePr>
            <a:graphicFrameLocks noChangeAspect="1"/>
          </p:cNvGraphicFramePr>
          <p:nvPr>
            <p:custDataLst>
              <p:tags r:id="rId8"/>
            </p:custDataLst>
          </p:nvPr>
        </p:nvGraphicFramePr>
        <p:xfrm>
          <a:off x="7595870" y="4267835"/>
          <a:ext cx="1449070" cy="346075"/>
        </p:xfrm>
        <a:graphic>
          <a:graphicData uri="http://schemas.openxmlformats.org/presentationml/2006/ole">
            <mc:AlternateContent xmlns:mc="http://schemas.openxmlformats.org/markup-compatibility/2006">
              <mc:Choice xmlns:v="urn:schemas-microsoft-com:vml" Requires="v">
                <p:oleObj spid="_x0000_s15" name="" r:id="rId9" imgW="850900" imgH="203200" progId="Equation.DSMT4">
                  <p:embed/>
                </p:oleObj>
              </mc:Choice>
              <mc:Fallback>
                <p:oleObj name="" r:id="rId9" imgW="850900" imgH="203200" progId="Equation.DSMT4">
                  <p:embed/>
                  <p:pic>
                    <p:nvPicPr>
                      <p:cNvPr id="0" name="图片 14"/>
                      <p:cNvPicPr/>
                      <p:nvPr/>
                    </p:nvPicPr>
                    <p:blipFill>
                      <a:blip r:embed="rId10"/>
                      <a:stretch>
                        <a:fillRect/>
                      </a:stretch>
                    </p:blipFill>
                    <p:spPr>
                      <a:xfrm>
                        <a:off x="7595870" y="4267835"/>
                        <a:ext cx="1449070" cy="346075"/>
                      </a:xfrm>
                      <a:prstGeom prst="rect">
                        <a:avLst/>
                      </a:prstGeom>
                      <a:noFill/>
                      <a:ln w="38100">
                        <a:noFill/>
                        <a:miter/>
                      </a:ln>
                    </p:spPr>
                  </p:pic>
                </p:oleObj>
              </mc:Fallback>
            </mc:AlternateContent>
          </a:graphicData>
        </a:graphic>
      </p:graphicFrame>
      <p:sp>
        <p:nvSpPr>
          <p:cNvPr id="16" name="文本框 15"/>
          <p:cNvSpPr txBox="1"/>
          <p:nvPr/>
        </p:nvSpPr>
        <p:spPr>
          <a:xfrm>
            <a:off x="5458460" y="4613910"/>
            <a:ext cx="5080000" cy="645160"/>
          </a:xfrm>
          <a:prstGeom prst="rect">
            <a:avLst/>
          </a:prstGeom>
          <a:noFill/>
          <a:ln w="9525">
            <a:noFill/>
          </a:ln>
        </p:spPr>
        <p:txBody>
          <a:bodyPr>
            <a:spAutoFit/>
          </a:bodyPr>
          <a:p>
            <a:pPr indent="304800"/>
            <a:r>
              <a:rPr lang="zh-CN" b="0">
                <a:latin typeface="楷体" panose="02010609060101010101" pitchFamily="49" charset="-122"/>
                <a:ea typeface="楷体" panose="02010609060101010101" pitchFamily="49" charset="-122"/>
                <a:cs typeface="楷体" panose="02010609060101010101" pitchFamily="49" charset="-122"/>
              </a:rPr>
              <a:t>其中</a:t>
            </a:r>
            <a:r>
              <a:rPr lang="en-US" b="0" i="1">
                <a:latin typeface="楷体" panose="02010609060101010101" pitchFamily="49" charset="-122"/>
                <a:ea typeface="楷体" panose="02010609060101010101" pitchFamily="49" charset="-122"/>
                <a:cs typeface="楷体" panose="02010609060101010101" pitchFamily="49" charset="-122"/>
              </a:rPr>
              <a:t>d </a:t>
            </a:r>
            <a:r>
              <a:rPr lang="en-US" b="0">
                <a:latin typeface="楷体" panose="02010609060101010101" pitchFamily="49" charset="-122"/>
                <a:ea typeface="楷体" panose="02010609060101010101" pitchFamily="49" charset="-122"/>
                <a:cs typeface="楷体" panose="02010609060101010101" pitchFamily="49" charset="-122"/>
              </a:rPr>
              <a:t>=</a:t>
            </a:r>
            <a:r>
              <a:rPr lang="en-US" b="0" i="1">
                <a:latin typeface="楷体" panose="02010609060101010101" pitchFamily="49" charset="-122"/>
                <a:ea typeface="楷体" panose="02010609060101010101" pitchFamily="49" charset="-122"/>
                <a:cs typeface="楷体" panose="02010609060101010101" pitchFamily="49" charset="-122"/>
              </a:rPr>
              <a:t>λ</a:t>
            </a:r>
            <a:r>
              <a:rPr lang="en-US" b="0">
                <a:latin typeface="楷体" panose="02010609060101010101" pitchFamily="49" charset="-122"/>
                <a:ea typeface="楷体" panose="02010609060101010101" pitchFamily="49" charset="-122"/>
                <a:cs typeface="楷体" panose="02010609060101010101" pitchFamily="49" charset="-122"/>
              </a:rPr>
              <a:t>/2</a:t>
            </a:r>
            <a:r>
              <a:rPr lang="zh-CN" b="0">
                <a:latin typeface="楷体" panose="02010609060101010101" pitchFamily="49" charset="-122"/>
                <a:ea typeface="楷体" panose="02010609060101010101" pitchFamily="49" charset="-122"/>
                <a:cs typeface="楷体" panose="02010609060101010101" pitchFamily="49" charset="-122"/>
              </a:rPr>
              <a:t>为半波长，因此，到达角</a:t>
            </a:r>
            <a:r>
              <a:rPr lang="en-US" altLang="zh-CN" b="0">
                <a:latin typeface="楷体" panose="02010609060101010101" pitchFamily="49" charset="-122"/>
                <a:ea typeface="楷体" panose="02010609060101010101" pitchFamily="49" charset="-122"/>
                <a:cs typeface="楷体" panose="02010609060101010101" pitchFamily="49" charset="-122"/>
              </a:rPr>
              <a:t>    </a:t>
            </a:r>
            <a:r>
              <a:rPr lang="zh-CN" altLang="en-US" b="0">
                <a:latin typeface="楷体" panose="02010609060101010101" pitchFamily="49" charset="-122"/>
                <a:ea typeface="楷体" panose="02010609060101010101" pitchFamily="49" charset="-122"/>
                <a:cs typeface="楷体" panose="02010609060101010101" pitchFamily="49" charset="-122"/>
              </a:rPr>
              <a:t>可由以下公式计算</a:t>
            </a:r>
            <a:r>
              <a:rPr lang="en-US" altLang="zh-CN" b="0">
                <a:latin typeface="楷体" panose="02010609060101010101" pitchFamily="49" charset="-122"/>
                <a:ea typeface="楷体" panose="02010609060101010101" pitchFamily="49" charset="-122"/>
                <a:cs typeface="楷体" panose="02010609060101010101" pitchFamily="49" charset="-122"/>
              </a:rPr>
              <a:t>:</a:t>
            </a:r>
            <a:endParaRPr lang="en-US" altLang="zh-CN" b="0">
              <a:latin typeface="楷体" panose="02010609060101010101" pitchFamily="49" charset="-122"/>
              <a:ea typeface="楷体" panose="02010609060101010101" pitchFamily="49" charset="-122"/>
              <a:cs typeface="楷体" panose="02010609060101010101" pitchFamily="49" charset="-122"/>
            </a:endParaRPr>
          </a:p>
        </p:txBody>
      </p:sp>
      <p:pic>
        <p:nvPicPr>
          <p:cNvPr id="17" name="图片 16"/>
          <p:cNvPicPr/>
          <p:nvPr/>
        </p:nvPicPr>
        <p:blipFill>
          <a:blip r:embed="rId11"/>
          <a:stretch>
            <a:fillRect/>
          </a:stretch>
        </p:blipFill>
        <p:spPr>
          <a:xfrm>
            <a:off x="9757410" y="4702810"/>
            <a:ext cx="189865" cy="212090"/>
          </a:xfrm>
          <a:prstGeom prst="rect">
            <a:avLst/>
          </a:prstGeom>
          <a:noFill/>
          <a:ln w="9525">
            <a:noFill/>
          </a:ln>
        </p:spPr>
      </p:pic>
      <p:graphicFrame>
        <p:nvGraphicFramePr>
          <p:cNvPr id="8" name="对象 -2147482602"/>
          <p:cNvGraphicFramePr>
            <a:graphicFrameLocks noChangeAspect="1"/>
          </p:cNvGraphicFramePr>
          <p:nvPr>
            <p:custDataLst>
              <p:tags r:id="rId12"/>
            </p:custDataLst>
          </p:nvPr>
        </p:nvGraphicFramePr>
        <p:xfrm>
          <a:off x="7595870" y="5589905"/>
          <a:ext cx="1503680" cy="623570"/>
        </p:xfrm>
        <a:graphic>
          <a:graphicData uri="http://schemas.openxmlformats.org/presentationml/2006/ole">
            <mc:AlternateContent xmlns:mc="http://schemas.openxmlformats.org/markup-compatibility/2006">
              <mc:Choice xmlns:v="urn:schemas-microsoft-com:vml" Requires="v">
                <p:oleObj spid="_x0000_s18" name="" r:id="rId13" imgW="1041400" imgH="431800" progId="Equation.DSMT4">
                  <p:embed/>
                </p:oleObj>
              </mc:Choice>
              <mc:Fallback>
                <p:oleObj name="" r:id="rId13" imgW="1041400" imgH="431800" progId="Equation.DSMT4">
                  <p:embed/>
                  <p:pic>
                    <p:nvPicPr>
                      <p:cNvPr id="0" name="图片 17"/>
                      <p:cNvPicPr/>
                      <p:nvPr/>
                    </p:nvPicPr>
                    <p:blipFill>
                      <a:blip r:embed="rId14"/>
                      <a:stretch>
                        <a:fillRect/>
                      </a:stretch>
                    </p:blipFill>
                    <p:spPr>
                      <a:xfrm>
                        <a:off x="7595870" y="5589905"/>
                        <a:ext cx="1503680" cy="623570"/>
                      </a:xfrm>
                      <a:prstGeom prst="rect">
                        <a:avLst/>
                      </a:prstGeom>
                      <a:noFill/>
                      <a:ln w="38100">
                        <a:noFill/>
                        <a:miter/>
                      </a:ln>
                    </p:spPr>
                  </p:pic>
                </p:oleObj>
              </mc:Fallback>
            </mc:AlternateContent>
          </a:graphicData>
        </a:graphic>
      </p:graphicFrame>
    </p:spTree>
    <p:custDataLst>
      <p:tags r:id="rId1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文本框 15"/>
          <p:cNvSpPr txBox="1"/>
          <p:nvPr/>
        </p:nvSpPr>
        <p:spPr>
          <a:xfrm>
            <a:off x="1377950" y="2219325"/>
            <a:ext cx="9351645" cy="2861310"/>
          </a:xfrm>
          <a:prstGeom prst="rect">
            <a:avLst/>
          </a:prstGeom>
          <a:noFill/>
        </p:spPr>
        <p:txBody>
          <a:bodyPr wrap="square" rtlCol="0" anchor="t">
            <a:spAutoFit/>
          </a:bodyPr>
          <a:p>
            <a:pPr marL="285750" indent="-285750">
              <a:buFont typeface="Wingdings" panose="05000000000000000000" charset="0"/>
              <a:buChar char="p"/>
            </a:pPr>
            <a:r>
              <a:rPr lang="en-US" altLang="zh-CN" b="1" dirty="0">
                <a:latin typeface="Times New Roman" panose="02020603050405020304" pitchFamily="18" charset="0"/>
                <a:ea typeface="楷体" panose="02010609060101010101" pitchFamily="49" charset="-122"/>
                <a:cs typeface="Times New Roman" panose="02020603050405020304" pitchFamily="18" charset="0"/>
                <a:sym typeface="+mn-ea"/>
              </a:rPr>
              <a:t>Range FFT: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通过在雷达快时间维度</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也就是采样点维度</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做一维</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FFT,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所得频谱的峰值对应距离特征的表示。</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285750" indent="-285750">
              <a:buFont typeface="Wingdings" panose="05000000000000000000" charset="0"/>
              <a:buChar char="p"/>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charset="0"/>
              <a:buChar char="p"/>
            </a:pPr>
            <a:r>
              <a:rPr lang="en-US" altLang="zh-CN" b="1" dirty="0">
                <a:latin typeface="Times New Roman" panose="02020603050405020304" pitchFamily="18" charset="0"/>
                <a:ea typeface="楷体" panose="02010609060101010101" pitchFamily="49" charset="-122"/>
                <a:cs typeface="Times New Roman" panose="02020603050405020304" pitchFamily="18" charset="0"/>
                <a:sym typeface="+mn-ea"/>
              </a:rPr>
              <a:t>Doppler FFT:</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当不同目标与雷达距离相等时，</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Range 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将不起作用，在其频谱图上将只出现一个</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峰值，但相位是不同的，这时候就需要采用</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Doppler 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进行区分，也就是慢时间维度上的</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，其频谱峰值反映多普勒速度信息。</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285750" indent="-285750">
              <a:buFont typeface="Wingdings" panose="05000000000000000000" charset="0"/>
              <a:buChar char="p"/>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charset="0"/>
              <a:buChar char="p"/>
            </a:pPr>
            <a:r>
              <a:rPr lang="en-US" altLang="zh-CN" b="1" dirty="0">
                <a:latin typeface="Times New Roman" panose="02020603050405020304" pitchFamily="18" charset="0"/>
                <a:ea typeface="楷体" panose="02010609060101010101" pitchFamily="49" charset="-122"/>
                <a:cs typeface="Times New Roman" panose="02020603050405020304" pitchFamily="18" charset="0"/>
                <a:sym typeface="+mn-ea"/>
              </a:rPr>
              <a:t>Angle FFT: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当不同目标到达雷达的距离和速度都一样，</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Rang 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Doppler 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均分不出对应的目标，这个时候将用到针对接收天线维度的</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mn-ea"/>
              </a:rPr>
              <a:t>Angle FFT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rPr>
              <a:t>来区分，其频谱峰值将对应角度信息。</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2" name="图片 21"/>
          <p:cNvPicPr>
            <a:picLocks noChangeAspect="1"/>
          </p:cNvPicPr>
          <p:nvPr>
            <p:custDataLst>
              <p:tags r:id="rId3"/>
            </p:custDataLst>
          </p:nvPr>
        </p:nvPicPr>
        <p:blipFill>
          <a:blip r:embed="rId4"/>
          <a:stretch>
            <a:fillRect/>
          </a:stretch>
        </p:blipFill>
        <p:spPr>
          <a:xfrm>
            <a:off x="1736725" y="1994535"/>
            <a:ext cx="7858760" cy="1198880"/>
          </a:xfrm>
          <a:prstGeom prst="rect">
            <a:avLst/>
          </a:prstGeom>
        </p:spPr>
      </p:pic>
      <p:pic>
        <p:nvPicPr>
          <p:cNvPr id="153" name="图片 153"/>
          <p:cNvPicPr>
            <a:picLocks noChangeAspect="1"/>
          </p:cNvPicPr>
          <p:nvPr>
            <p:custDataLst>
              <p:tags r:id="rId5"/>
            </p:custDataLst>
          </p:nvPr>
        </p:nvPicPr>
        <p:blipFill>
          <a:blip r:embed="rId6"/>
          <a:stretch>
            <a:fillRect/>
          </a:stretch>
        </p:blipFill>
        <p:spPr>
          <a:xfrm>
            <a:off x="3575685" y="3193415"/>
            <a:ext cx="4011295" cy="3271520"/>
          </a:xfrm>
          <a:prstGeom prst="rect">
            <a:avLst/>
          </a:prstGeom>
        </p:spPr>
      </p:pic>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custDataLst>
              <p:tags r:id="rId3"/>
            </p:custDataLst>
          </p:nvPr>
        </p:nvPicPr>
        <p:blipFill>
          <a:blip r:embed="rId4"/>
          <a:stretch>
            <a:fillRect/>
          </a:stretch>
        </p:blipFill>
        <p:spPr>
          <a:xfrm>
            <a:off x="2034540" y="1653540"/>
            <a:ext cx="7726680" cy="1539240"/>
          </a:xfrm>
          <a:prstGeom prst="rect">
            <a:avLst/>
          </a:prstGeom>
        </p:spPr>
      </p:pic>
      <p:pic>
        <p:nvPicPr>
          <p:cNvPr id="160" name="图片 160"/>
          <p:cNvPicPr>
            <a:picLocks noChangeAspect="1"/>
          </p:cNvPicPr>
          <p:nvPr>
            <p:custDataLst>
              <p:tags r:id="rId5"/>
            </p:custDataLst>
          </p:nvPr>
        </p:nvPicPr>
        <p:blipFill>
          <a:blip r:embed="rId6"/>
          <a:stretch>
            <a:fillRect/>
          </a:stretch>
        </p:blipFill>
        <p:spPr>
          <a:xfrm>
            <a:off x="2987675" y="3429000"/>
            <a:ext cx="3877945" cy="3162300"/>
          </a:xfrm>
          <a:prstGeom prst="rect">
            <a:avLst/>
          </a:prstGeom>
        </p:spPr>
      </p:pic>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itle 1"/>
          <p:cNvSpPr txBox="1"/>
          <p:nvPr/>
        </p:nvSpPr>
        <p:spPr>
          <a:xfrm>
            <a:off x="1302423" y="241485"/>
            <a:ext cx="2744280"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仿宋" panose="02010609060101010101" pitchFamily="49" charset="-122"/>
                <a:ea typeface="仿宋" panose="02010609060101010101" pitchFamily="49" charset="-122"/>
                <a:cs typeface="Times New Roman" panose="02020603050405020304" pitchFamily="18" charset="0"/>
              </a:rPr>
              <a:t>汇报提纲</a:t>
            </a:r>
            <a:endParaRPr lang="zh-CN" altLang="en-US" sz="3200" dirty="0">
              <a:latin typeface="仿宋" panose="02010609060101010101" pitchFamily="49" charset="-122"/>
              <a:ea typeface="仿宋" panose="02010609060101010101" pitchFamily="49" charset="-122"/>
              <a:cs typeface="Times New Roman" panose="02020603050405020304" pitchFamily="18" charset="0"/>
            </a:endParaRPr>
          </a:p>
        </p:txBody>
      </p:sp>
      <p:sp>
        <p:nvSpPr>
          <p:cNvPr id="8" name="文本框 7"/>
          <p:cNvSpPr txBox="1"/>
          <p:nvPr/>
        </p:nvSpPr>
        <p:spPr>
          <a:xfrm>
            <a:off x="2866273" y="2278563"/>
            <a:ext cx="9230042" cy="737235"/>
          </a:xfrm>
          <a:prstGeom prst="rect">
            <a:avLst/>
          </a:prstGeom>
          <a:noFill/>
        </p:spPr>
        <p:txBody>
          <a:bodyPr wrap="square">
            <a:spAutoFit/>
          </a:bodyPr>
          <a:lstStyle/>
          <a:p>
            <a:pPr>
              <a:lnSpc>
                <a:spcPct val="150000"/>
              </a:lnSpc>
              <a:spcBef>
                <a:spcPts val="100"/>
              </a:spcBef>
              <a:buSzPct val="85000"/>
              <a:tabLst>
                <a:tab pos="194945" algn="l"/>
              </a:tabLst>
            </a:pPr>
            <a:r>
              <a:rPr lang="zh-CN" altLang="en-US" sz="2800" dirty="0">
                <a:latin typeface="宋体" panose="02010600030101010101" pitchFamily="2" charset="-122"/>
                <a:ea typeface="宋体" panose="02010600030101010101" pitchFamily="2" charset="-122"/>
                <a:cs typeface="Times New Roman" panose="02020603050405020304" pitchFamily="18" charset="0"/>
              </a:rPr>
              <a:t>研究背景及意义</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8" name="组合 17"/>
          <p:cNvGrpSpPr/>
          <p:nvPr/>
        </p:nvGrpSpPr>
        <p:grpSpPr>
          <a:xfrm>
            <a:off x="1841475" y="2386203"/>
            <a:ext cx="812084" cy="595202"/>
            <a:chOff x="852434" y="1715310"/>
            <a:chExt cx="1034667" cy="758340"/>
          </a:xfrm>
        </p:grpSpPr>
        <p:sp>
          <p:nvSpPr>
            <p:cNvPr id="15" name="Oval 24"/>
            <p:cNvSpPr>
              <a:spLocks noChangeArrowheads="1"/>
            </p:cNvSpPr>
            <p:nvPr/>
          </p:nvSpPr>
          <p:spPr bwMode="gray">
            <a:xfrm rot="1758052">
              <a:off x="852434" y="1715310"/>
              <a:ext cx="1034667" cy="75834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16" name="Oval 25"/>
            <p:cNvSpPr>
              <a:spLocks noChangeArrowheads="1"/>
            </p:cNvSpPr>
            <p:nvPr/>
          </p:nvSpPr>
          <p:spPr bwMode="gray">
            <a:xfrm>
              <a:off x="955480" y="1763716"/>
              <a:ext cx="466862" cy="425559"/>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17" name="Text Box 27"/>
            <p:cNvSpPr txBox="1">
              <a:spLocks noChangeArrowheads="1"/>
            </p:cNvSpPr>
            <p:nvPr/>
          </p:nvSpPr>
          <p:spPr bwMode="gray">
            <a:xfrm>
              <a:off x="1218298" y="1773801"/>
              <a:ext cx="4122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ct val="20000"/>
                </a:spcAft>
              </a:pPr>
              <a:r>
                <a:rPr lang="en-US" altLang="zh-CN" sz="3200" b="1" dirty="0">
                  <a:solidFill>
                    <a:srgbClr val="FFFFFF"/>
                  </a:solidFill>
                  <a:latin typeface="Arial" panose="020B0604020202020204" pitchFamily="34" charset="0"/>
                  <a:ea typeface="黑体" panose="02010609060101010101" pitchFamily="49" charset="-122"/>
                </a:rPr>
                <a:t>1</a:t>
              </a:r>
              <a:endParaRPr lang="en-US" altLang="zh-CN" sz="3200" b="1" dirty="0">
                <a:solidFill>
                  <a:srgbClr val="FFFFFF"/>
                </a:solidFill>
                <a:latin typeface="Arial" panose="020B0604020202020204" pitchFamily="34" charset="0"/>
                <a:ea typeface="黑体" panose="02010609060101010101" pitchFamily="49" charset="-122"/>
              </a:endParaRPr>
            </a:p>
          </p:txBody>
        </p:sp>
      </p:grpSp>
      <p:grpSp>
        <p:nvGrpSpPr>
          <p:cNvPr id="25" name="组合 24"/>
          <p:cNvGrpSpPr/>
          <p:nvPr/>
        </p:nvGrpSpPr>
        <p:grpSpPr>
          <a:xfrm>
            <a:off x="1841476" y="3123331"/>
            <a:ext cx="812084" cy="601492"/>
            <a:chOff x="1023017" y="2528896"/>
            <a:chExt cx="812084" cy="601492"/>
          </a:xfrm>
        </p:grpSpPr>
        <p:sp>
          <p:nvSpPr>
            <p:cNvPr id="20" name="Oval 24"/>
            <p:cNvSpPr>
              <a:spLocks noChangeArrowheads="1"/>
            </p:cNvSpPr>
            <p:nvPr/>
          </p:nvSpPr>
          <p:spPr bwMode="gray">
            <a:xfrm rot="1758052">
              <a:off x="1023017" y="2535186"/>
              <a:ext cx="812084" cy="59520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21" name="Oval 25"/>
            <p:cNvSpPr>
              <a:spLocks noChangeArrowheads="1"/>
            </p:cNvSpPr>
            <p:nvPr/>
          </p:nvSpPr>
          <p:spPr bwMode="gray">
            <a:xfrm>
              <a:off x="1103895" y="2573179"/>
              <a:ext cx="366428" cy="334011"/>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2" name="Text Box 27"/>
            <p:cNvSpPr txBox="1">
              <a:spLocks noChangeArrowheads="1"/>
            </p:cNvSpPr>
            <p:nvPr/>
          </p:nvSpPr>
          <p:spPr bwMode="gray">
            <a:xfrm>
              <a:off x="1222912" y="2528896"/>
              <a:ext cx="4122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ct val="20000"/>
                </a:spcAft>
              </a:pPr>
              <a:r>
                <a:rPr lang="en-US" altLang="zh-CN" sz="3200" b="1" dirty="0">
                  <a:solidFill>
                    <a:srgbClr val="FFFFFF"/>
                  </a:solidFill>
                  <a:latin typeface="Arial" panose="020B0604020202020204" pitchFamily="34" charset="0"/>
                  <a:ea typeface="黑体" panose="02010609060101010101" pitchFamily="49" charset="-122"/>
                </a:rPr>
                <a:t>2</a:t>
              </a:r>
              <a:endParaRPr lang="en-US" altLang="zh-CN" sz="3200" b="1" dirty="0">
                <a:solidFill>
                  <a:srgbClr val="FFFFFF"/>
                </a:solidFill>
                <a:latin typeface="Arial" panose="020B0604020202020204" pitchFamily="34" charset="0"/>
                <a:ea typeface="黑体" panose="02010609060101010101" pitchFamily="49" charset="-122"/>
              </a:endParaRPr>
            </a:p>
          </p:txBody>
        </p:sp>
      </p:grpSp>
      <p:grpSp>
        <p:nvGrpSpPr>
          <p:cNvPr id="26" name="组合 25"/>
          <p:cNvGrpSpPr/>
          <p:nvPr/>
        </p:nvGrpSpPr>
        <p:grpSpPr>
          <a:xfrm>
            <a:off x="1841475" y="3866749"/>
            <a:ext cx="812084" cy="601492"/>
            <a:chOff x="1023017" y="2528896"/>
            <a:chExt cx="812084" cy="601492"/>
          </a:xfrm>
        </p:grpSpPr>
        <p:sp>
          <p:nvSpPr>
            <p:cNvPr id="27" name="Oval 24"/>
            <p:cNvSpPr>
              <a:spLocks noChangeArrowheads="1"/>
            </p:cNvSpPr>
            <p:nvPr/>
          </p:nvSpPr>
          <p:spPr bwMode="gray">
            <a:xfrm rot="1758052">
              <a:off x="1023017" y="2535186"/>
              <a:ext cx="812084" cy="59520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8" name="Oval 25"/>
            <p:cNvSpPr>
              <a:spLocks noChangeArrowheads="1"/>
            </p:cNvSpPr>
            <p:nvPr/>
          </p:nvSpPr>
          <p:spPr bwMode="gray">
            <a:xfrm>
              <a:off x="1103895" y="2573179"/>
              <a:ext cx="366428" cy="334011"/>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9" name="Text Box 27"/>
            <p:cNvSpPr txBox="1">
              <a:spLocks noChangeArrowheads="1"/>
            </p:cNvSpPr>
            <p:nvPr/>
          </p:nvSpPr>
          <p:spPr bwMode="gray">
            <a:xfrm>
              <a:off x="1222912" y="2528896"/>
              <a:ext cx="4122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ct val="20000"/>
                </a:spcAft>
              </a:pPr>
              <a:r>
                <a:rPr lang="en-US" altLang="zh-CN" sz="3200" b="1" dirty="0">
                  <a:solidFill>
                    <a:srgbClr val="FFFFFF"/>
                  </a:solidFill>
                  <a:latin typeface="Arial" panose="020B0604020202020204" pitchFamily="34" charset="0"/>
                  <a:ea typeface="黑体" panose="02010609060101010101" pitchFamily="49" charset="-122"/>
                </a:rPr>
                <a:t>3</a:t>
              </a:r>
              <a:endParaRPr lang="en-US" altLang="zh-CN" sz="3200" b="1" dirty="0">
                <a:solidFill>
                  <a:srgbClr val="FFFFFF"/>
                </a:solidFill>
                <a:latin typeface="Arial" panose="020B0604020202020204" pitchFamily="34" charset="0"/>
                <a:ea typeface="黑体" panose="02010609060101010101" pitchFamily="49" charset="-122"/>
              </a:endParaRPr>
            </a:p>
          </p:txBody>
        </p:sp>
      </p:grpSp>
      <p:grpSp>
        <p:nvGrpSpPr>
          <p:cNvPr id="36" name="组合 35"/>
          <p:cNvGrpSpPr/>
          <p:nvPr/>
        </p:nvGrpSpPr>
        <p:grpSpPr>
          <a:xfrm>
            <a:off x="1841475" y="4617475"/>
            <a:ext cx="812084" cy="601492"/>
            <a:chOff x="1023017" y="2528896"/>
            <a:chExt cx="812084" cy="601492"/>
          </a:xfrm>
        </p:grpSpPr>
        <p:sp>
          <p:nvSpPr>
            <p:cNvPr id="38" name="Oval 24"/>
            <p:cNvSpPr>
              <a:spLocks noChangeArrowheads="1"/>
            </p:cNvSpPr>
            <p:nvPr/>
          </p:nvSpPr>
          <p:spPr bwMode="gray">
            <a:xfrm rot="1758052">
              <a:off x="1023017" y="2535186"/>
              <a:ext cx="812084" cy="59520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9" name="Oval 25"/>
            <p:cNvSpPr>
              <a:spLocks noChangeArrowheads="1"/>
            </p:cNvSpPr>
            <p:nvPr/>
          </p:nvSpPr>
          <p:spPr bwMode="gray">
            <a:xfrm>
              <a:off x="1103895" y="2573179"/>
              <a:ext cx="366428" cy="334011"/>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5000"/>
                </a:lnSpc>
                <a:spcAft>
                  <a:spcPct val="2000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41" name="Text Box 27"/>
            <p:cNvSpPr txBox="1">
              <a:spLocks noChangeArrowheads="1"/>
            </p:cNvSpPr>
            <p:nvPr/>
          </p:nvSpPr>
          <p:spPr bwMode="gray">
            <a:xfrm>
              <a:off x="1222912" y="2528896"/>
              <a:ext cx="4122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Aft>
                  <a:spcPct val="20000"/>
                </a:spcAft>
              </a:pPr>
              <a:r>
                <a:rPr lang="en-US" altLang="zh-CN" sz="3200" b="1" dirty="0">
                  <a:solidFill>
                    <a:srgbClr val="FFFFFF"/>
                  </a:solidFill>
                  <a:latin typeface="Arial" panose="020B0604020202020204" pitchFamily="34" charset="0"/>
                  <a:ea typeface="黑体" panose="02010609060101010101" pitchFamily="49" charset="-122"/>
                </a:rPr>
                <a:t>4</a:t>
              </a:r>
              <a:endParaRPr lang="en-US" altLang="zh-CN" sz="3200" b="1" dirty="0">
                <a:solidFill>
                  <a:srgbClr val="FFFFFF"/>
                </a:solidFill>
                <a:latin typeface="Arial" panose="020B0604020202020204" pitchFamily="34" charset="0"/>
                <a:ea typeface="黑体" panose="02010609060101010101" pitchFamily="49" charset="-122"/>
              </a:endParaRPr>
            </a:p>
          </p:txBody>
        </p:sp>
      </p:grpSp>
      <p:sp>
        <p:nvSpPr>
          <p:cNvPr id="51" name="文本框 50"/>
          <p:cNvSpPr txBox="1"/>
          <p:nvPr/>
        </p:nvSpPr>
        <p:spPr>
          <a:xfrm>
            <a:off x="2833084" y="4514083"/>
            <a:ext cx="6652932" cy="737235"/>
          </a:xfrm>
          <a:prstGeom prst="rect">
            <a:avLst/>
          </a:prstGeom>
          <a:noFill/>
        </p:spPr>
        <p:txBody>
          <a:bodyPr wrap="square">
            <a:spAutoFit/>
          </a:bodyPr>
          <a:lstStyle/>
          <a:p>
            <a:pPr marL="0" algn="l" rtl="0" eaLnBrk="1" latinLnBrk="0" hangingPunct="1">
              <a:lnSpc>
                <a:spcPct val="150000"/>
              </a:lnSpc>
              <a:spcBef>
                <a:spcPts val="100"/>
              </a:spcBef>
              <a:spcAft>
                <a:spcPts val="0"/>
              </a:spcAft>
              <a:tabLst>
                <a:tab pos="195580" algn="l"/>
              </a:tabLst>
            </a:pPr>
            <a:r>
              <a:rPr lang="zh-CN"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下一步工作</a:t>
            </a:r>
            <a:endParaRPr lang="zh-CN" altLang="zh-CN" sz="28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p:cNvSpPr txBox="1"/>
          <p:nvPr/>
        </p:nvSpPr>
        <p:spPr>
          <a:xfrm>
            <a:off x="2866273" y="3025090"/>
            <a:ext cx="9230042" cy="737235"/>
          </a:xfrm>
          <a:prstGeom prst="rect">
            <a:avLst/>
          </a:prstGeom>
          <a:noFill/>
        </p:spPr>
        <p:txBody>
          <a:bodyPr wrap="square">
            <a:spAutoFit/>
          </a:bodyPr>
          <a:lstStyle/>
          <a:p>
            <a:pPr>
              <a:lnSpc>
                <a:spcPct val="150000"/>
              </a:lnSpc>
              <a:spcBef>
                <a:spcPts val="100"/>
              </a:spcBef>
              <a:buSzPct val="85000"/>
              <a:tabLst>
                <a:tab pos="194945" algn="l"/>
              </a:tabLst>
            </a:pPr>
            <a:r>
              <a:rPr lang="zh-CN" altLang="en-US" sz="2800" dirty="0">
                <a:latin typeface="宋体" panose="02010600030101010101" pitchFamily="2" charset="-122"/>
                <a:ea typeface="宋体" panose="02010600030101010101" pitchFamily="2" charset="-122"/>
                <a:cs typeface="Times New Roman" panose="02020603050405020304" pitchFamily="18" charset="0"/>
              </a:rPr>
              <a:t>研究现状</a:t>
            </a:r>
            <a:endParaRPr lang="zh-CN" altLang="en-US" sz="28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2866273" y="3759199"/>
            <a:ext cx="9230042" cy="737235"/>
          </a:xfrm>
          <a:prstGeom prst="rect">
            <a:avLst/>
          </a:prstGeom>
          <a:noFill/>
        </p:spPr>
        <p:txBody>
          <a:bodyPr wrap="square">
            <a:spAutoFit/>
          </a:bodyPr>
          <a:lstStyle/>
          <a:p>
            <a:pPr>
              <a:lnSpc>
                <a:spcPct val="150000"/>
              </a:lnSpc>
              <a:spcBef>
                <a:spcPts val="100"/>
              </a:spcBef>
              <a:buSzPct val="85000"/>
              <a:tabLst>
                <a:tab pos="194945" algn="l"/>
              </a:tabLst>
            </a:pPr>
            <a:r>
              <a:rPr lang="zh-CN" altLang="en-US" sz="2800" dirty="0">
                <a:latin typeface="宋体" panose="02010600030101010101" pitchFamily="2" charset="-122"/>
                <a:ea typeface="宋体" panose="02010600030101010101" pitchFamily="2" charset="-122"/>
                <a:cs typeface="Times New Roman" panose="02020603050405020304" pitchFamily="18" charset="0"/>
              </a:rPr>
              <a:t>目前工作进展</a:t>
            </a:r>
            <a:endParaRPr lang="zh-CN" altLang="en-US" sz="28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a:picLocks noChangeAspect="1"/>
          </p:cNvPicPr>
          <p:nvPr>
            <p:custDataLst>
              <p:tags r:id="rId3"/>
            </p:custDataLst>
          </p:nvPr>
        </p:nvPicPr>
        <p:blipFill>
          <a:blip r:embed="rId4"/>
          <a:stretch>
            <a:fillRect/>
          </a:stretch>
        </p:blipFill>
        <p:spPr>
          <a:xfrm>
            <a:off x="3029585" y="3279140"/>
            <a:ext cx="5496560" cy="3135630"/>
          </a:xfrm>
          <a:prstGeom prst="rect">
            <a:avLst/>
          </a:prstGeom>
        </p:spPr>
      </p:pic>
      <p:sp>
        <p:nvSpPr>
          <p:cNvPr id="114" name="文本框 113"/>
          <p:cNvSpPr txBox="1"/>
          <p:nvPr/>
        </p:nvSpPr>
        <p:spPr>
          <a:xfrm>
            <a:off x="1854835" y="1880870"/>
            <a:ext cx="8636000" cy="1398270"/>
          </a:xfrm>
          <a:prstGeom prst="rect">
            <a:avLst/>
          </a:prstGeom>
          <a:noFill/>
          <a:ln w="9525">
            <a:noFill/>
          </a:ln>
        </p:spPr>
        <p:txBody>
          <a:bodyPr>
            <a:noAutofit/>
          </a:bodyPr>
          <a:p>
            <a:pPr indent="304800"/>
            <a:r>
              <a:rPr lang="zh-CN" b="0">
                <a:solidFill>
                  <a:srgbClr val="000000"/>
                </a:solidFill>
                <a:ea typeface="楷体" panose="02010609060101010101" pitchFamily="49" charset="-122"/>
              </a:rPr>
              <a:t>为了便于后续的深度学习模型处理，将空间三维数值矩阵沿着俯仰角方向和方位角方向两个方向取平均压缩得到水平向二维数值矩阵与垂直向二维数值矩阵。对这两个数值矩阵进行颜色映射后得到方位向热图与垂直向热图，如</a:t>
            </a:r>
            <a:r>
              <a:rPr lang="zh-CN" b="0">
                <a:ea typeface="楷体" panose="02010609060101010101" pitchFamily="49" charset="-122"/>
              </a:rPr>
              <a:t>图</a:t>
            </a:r>
            <a:r>
              <a:rPr lang="zh-CN" b="0">
                <a:solidFill>
                  <a:srgbClr val="000000"/>
                </a:solidFill>
                <a:ea typeface="楷体" panose="02010609060101010101" pitchFamily="49" charset="-122"/>
              </a:rPr>
              <a:t>所示。</a:t>
            </a:r>
            <a:endParaRPr lang="zh-CN" altLang="en-US" b="0">
              <a:solidFill>
                <a:srgbClr val="000000"/>
              </a:solidFill>
              <a:ea typeface="楷体" panose="02010609060101010101" pitchFamily="49" charset="-122"/>
            </a:endParaRPr>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4" name="文本框 113"/>
          <p:cNvSpPr txBox="1"/>
          <p:nvPr/>
        </p:nvSpPr>
        <p:spPr>
          <a:xfrm>
            <a:off x="1854835" y="1880870"/>
            <a:ext cx="8636000" cy="1398270"/>
          </a:xfrm>
          <a:prstGeom prst="rect">
            <a:avLst/>
          </a:prstGeom>
          <a:noFill/>
          <a:ln w="9525">
            <a:noFill/>
          </a:ln>
        </p:spPr>
        <p:txBody>
          <a:bodyPr>
            <a:noAutofit/>
          </a:bodyPr>
          <a:p>
            <a:pPr indent="304800"/>
            <a:r>
              <a:rPr lang="zh-CN" altLang="en-US" b="0">
                <a:solidFill>
                  <a:srgbClr val="000000"/>
                </a:solidFill>
                <a:ea typeface="楷体" panose="02010609060101010101" pitchFamily="49" charset="-122"/>
              </a:rPr>
              <a:t>在系统开机运行后，每隔30秒计算历史5分钟的热图的平均值，作为热图背景。在输出热图前剪去该背景，以达到墙后静态背景的去处。该方法能够有效的去处静态家具及房屋墙体的反射，同时能够将静态的人体保留下来，极大的提高了检测效率，如图所示。</a:t>
            </a:r>
            <a:endParaRPr lang="zh-CN" altLang="en-US" b="0">
              <a:solidFill>
                <a:srgbClr val="000000"/>
              </a:solidFill>
              <a:ea typeface="楷体" panose="02010609060101010101" pitchFamily="49" charset="-122"/>
            </a:endParaRPr>
          </a:p>
        </p:txBody>
      </p:sp>
      <p:pic>
        <p:nvPicPr>
          <p:cNvPr id="3" name="图片 2"/>
          <p:cNvPicPr>
            <a:picLocks noChangeAspect="1"/>
          </p:cNvPicPr>
          <p:nvPr>
            <p:custDataLst>
              <p:tags r:id="rId3"/>
            </p:custDataLst>
          </p:nvPr>
        </p:nvPicPr>
        <p:blipFill>
          <a:blip r:embed="rId4"/>
          <a:stretch>
            <a:fillRect/>
          </a:stretch>
        </p:blipFill>
        <p:spPr>
          <a:xfrm>
            <a:off x="7308215" y="3801110"/>
            <a:ext cx="4334510" cy="243776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866775" y="3514090"/>
            <a:ext cx="4617720" cy="2634615"/>
          </a:xfrm>
          <a:prstGeom prst="rect">
            <a:avLst/>
          </a:prstGeom>
        </p:spPr>
      </p:pic>
      <p:sp>
        <p:nvSpPr>
          <p:cNvPr id="8" name="右箭头 7"/>
          <p:cNvSpPr/>
          <p:nvPr/>
        </p:nvSpPr>
        <p:spPr>
          <a:xfrm>
            <a:off x="5861685" y="5111750"/>
            <a:ext cx="926465" cy="2476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7"/>
            </p:custDataLst>
          </p:nvPr>
        </p:nvSpPr>
        <p:spPr>
          <a:xfrm>
            <a:off x="3353435" y="6238875"/>
            <a:ext cx="5231765" cy="506730"/>
          </a:xfrm>
          <a:prstGeom prst="rect">
            <a:avLst/>
          </a:prstGeom>
          <a:noFill/>
        </p:spPr>
        <p:txBody>
          <a:bodyPr wrap="square">
            <a:spAutoFit/>
          </a:bodyPr>
          <a:p>
            <a:pPr indent="0">
              <a:lnSpc>
                <a:spcPct val="150000"/>
              </a:lnSpc>
              <a:buFont typeface="Wingdings" panose="05000000000000000000" pitchFamily="2" charset="2"/>
              <a:buNone/>
            </a:pP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热图背景去除：去除前</a:t>
            </a:r>
            <a:r>
              <a:rPr lang="en-US" altLang="zh-CN"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左</a:t>
            </a:r>
            <a:r>
              <a:rPr lang="en-US" altLang="zh-CN"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，去除后（右）</a:t>
            </a:r>
            <a:endPar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热图成像</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文本框 14"/>
          <p:cNvSpPr txBox="1"/>
          <p:nvPr>
            <p:custDataLst>
              <p:tags r:id="rId3"/>
            </p:custDataLst>
          </p:nvPr>
        </p:nvSpPr>
        <p:spPr>
          <a:xfrm>
            <a:off x="3353435" y="6186170"/>
            <a:ext cx="5231765" cy="506730"/>
          </a:xfrm>
          <a:prstGeom prst="rect">
            <a:avLst/>
          </a:prstGeom>
          <a:noFill/>
        </p:spPr>
        <p:txBody>
          <a:bodyPr wrap="square">
            <a:spAutoFit/>
          </a:bodyPr>
          <a:p>
            <a:pPr indent="0">
              <a:lnSpc>
                <a:spcPct val="150000"/>
              </a:lnSpc>
              <a:buFont typeface="Wingdings" panose="05000000000000000000" pitchFamily="2" charset="2"/>
              <a:buNone/>
            </a:pP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距离角度热图：水平像</a:t>
            </a:r>
            <a:r>
              <a:rPr lang="en-US" altLang="zh-CN"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左</a:t>
            </a:r>
            <a:r>
              <a:rPr lang="en-US" altLang="zh-CN"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，垂直像（右）</a:t>
            </a:r>
            <a:endParaRPr lang="zh-CN" altLang="en-US"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7" name="图片 16"/>
          <p:cNvPicPr>
            <a:picLocks noChangeAspect="1"/>
          </p:cNvPicPr>
          <p:nvPr>
            <p:custDataLst>
              <p:tags r:id="rId4"/>
            </p:custDataLst>
          </p:nvPr>
        </p:nvPicPr>
        <p:blipFill>
          <a:blip r:embed="rId5"/>
          <a:stretch>
            <a:fillRect/>
          </a:stretch>
        </p:blipFill>
        <p:spPr>
          <a:xfrm>
            <a:off x="2753995" y="1589405"/>
            <a:ext cx="5831205" cy="4734560"/>
          </a:xfrm>
          <a:prstGeom prst="rect">
            <a:avLst/>
          </a:prstGeom>
        </p:spPr>
      </p:pic>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目前工作进展</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187769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数据增强</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0" name="图片 10"/>
          <p:cNvPicPr>
            <a:picLocks noChangeAspect="1"/>
          </p:cNvPicPr>
          <p:nvPr/>
        </p:nvPicPr>
        <p:blipFill>
          <a:blip r:embed="rId3"/>
          <a:stretch>
            <a:fillRect/>
          </a:stretch>
        </p:blipFill>
        <p:spPr>
          <a:xfrm>
            <a:off x="6096000" y="2164715"/>
            <a:ext cx="5631815" cy="3013710"/>
          </a:xfrm>
          <a:prstGeom prst="rect">
            <a:avLst/>
          </a:prstGeom>
          <a:noFill/>
          <a:ln>
            <a:noFill/>
          </a:ln>
        </p:spPr>
      </p:pic>
      <p:sp>
        <p:nvSpPr>
          <p:cNvPr id="100" name="文本框 99"/>
          <p:cNvSpPr txBox="1"/>
          <p:nvPr/>
        </p:nvSpPr>
        <p:spPr>
          <a:xfrm>
            <a:off x="711835" y="1688147"/>
            <a:ext cx="5080000" cy="4523105"/>
          </a:xfrm>
          <a:prstGeom prst="rect">
            <a:avLst/>
          </a:prstGeom>
          <a:noFill/>
          <a:ln w="9525">
            <a:noFill/>
          </a:ln>
        </p:spPr>
        <p:txBody>
          <a:bodyPr>
            <a:spAutoFit/>
          </a:bodyPr>
          <a:p>
            <a:pPr indent="306070"/>
            <a:r>
              <a:rPr lang="zh-CN" b="1">
                <a:latin typeface="楷体" panose="02010609060101010101" pitchFamily="49" charset="-122"/>
                <a:ea typeface="楷体" panose="02010609060101010101" pitchFamily="49" charset="-122"/>
                <a:cs typeface="楷体" panose="02010609060101010101" pitchFamily="49" charset="-122"/>
              </a:rPr>
              <a:t>局部特征擦除：</a:t>
            </a:r>
            <a:r>
              <a:rPr lang="zh-CN" b="0">
                <a:latin typeface="楷体" panose="02010609060101010101" pitchFamily="49" charset="-122"/>
                <a:ea typeface="楷体" panose="02010609060101010101" pitchFamily="49" charset="-122"/>
                <a:cs typeface="楷体" panose="02010609060101010101" pitchFamily="49" charset="-122"/>
              </a:rPr>
              <a:t>在训练过程中，神经网络往往更关注包含过多领域信息的局部特征，从而导致性能下降。</a:t>
            </a:r>
            <a:r>
              <a:rPr lang="en-US" b="0">
                <a:latin typeface="楷体" panose="02010609060101010101" pitchFamily="49" charset="-122"/>
                <a:ea typeface="楷体" panose="02010609060101010101" pitchFamily="49" charset="-122"/>
                <a:cs typeface="楷体" panose="02010609060101010101" pitchFamily="49" charset="-122"/>
              </a:rPr>
              <a:t> </a:t>
            </a:r>
            <a:r>
              <a:rPr lang="zh-CN" b="0">
                <a:latin typeface="楷体" panose="02010609060101010101" pitchFamily="49" charset="-122"/>
                <a:ea typeface="楷体" panose="02010609060101010101" pitchFamily="49" charset="-122"/>
                <a:cs typeface="楷体" panose="02010609060101010101" pitchFamily="49" charset="-122"/>
              </a:rPr>
              <a:t>为了解决这个问题，我们通过删除局部特征来强制识别模型专注于区分人员身份的形体类别相关的整体特征。</a:t>
            </a:r>
            <a:r>
              <a:rPr lang="en-US" b="0">
                <a:latin typeface="楷体" panose="02010609060101010101" pitchFamily="49" charset="-122"/>
                <a:ea typeface="楷体" panose="02010609060101010101" pitchFamily="49" charset="-122"/>
                <a:cs typeface="楷体" panose="02010609060101010101" pitchFamily="49" charset="-122"/>
              </a:rPr>
              <a:t> </a:t>
            </a:r>
            <a:r>
              <a:rPr lang="zh-CN" b="0">
                <a:latin typeface="楷体" panose="02010609060101010101" pitchFamily="49" charset="-122"/>
                <a:ea typeface="楷体" panose="02010609060101010101" pitchFamily="49" charset="-122"/>
                <a:cs typeface="楷体" panose="02010609060101010101" pitchFamily="49" charset="-122"/>
              </a:rPr>
              <a:t>具体来说，在图中，使用最大目标索引检测到目标信息特征（用红框标记）后，通过将其值设为零来选择其中的一部分进行擦除，用擦除区域表示。</a:t>
            </a:r>
            <a:endParaRPr lang="zh-CN" b="0">
              <a:latin typeface="楷体" panose="02010609060101010101" pitchFamily="49" charset="-122"/>
              <a:ea typeface="楷体" panose="02010609060101010101" pitchFamily="49" charset="-122"/>
              <a:cs typeface="楷体" panose="02010609060101010101" pitchFamily="49" charset="-122"/>
            </a:endParaRPr>
          </a:p>
          <a:p>
            <a:pPr indent="306070"/>
            <a:r>
              <a:rPr lang="zh-CN" b="1">
                <a:latin typeface="楷体" panose="02010609060101010101" pitchFamily="49" charset="-122"/>
                <a:ea typeface="楷体" panose="02010609060101010101" pitchFamily="49" charset="-122"/>
                <a:cs typeface="楷体" panose="02010609060101010101" pitchFamily="49" charset="-122"/>
              </a:rPr>
              <a:t>时间擦除</a:t>
            </a:r>
            <a:r>
              <a:rPr lang="zh-CN" b="0">
                <a:latin typeface="楷体" panose="02010609060101010101" pitchFamily="49" charset="-122"/>
                <a:ea typeface="楷体" panose="02010609060101010101" pitchFamily="49" charset="-122"/>
                <a:cs typeface="楷体" panose="02010609060101010101" pitchFamily="49" charset="-122"/>
              </a:rPr>
              <a:t>：如果没有足够的数据，深度神经网络很容易过度拟合，这通常会导致令人失望的性能。</a:t>
            </a:r>
            <a:r>
              <a:rPr lang="en-US" b="0">
                <a:latin typeface="楷体" panose="02010609060101010101" pitchFamily="49" charset="-122"/>
                <a:ea typeface="楷体" panose="02010609060101010101" pitchFamily="49" charset="-122"/>
                <a:cs typeface="楷体" panose="02010609060101010101" pitchFamily="49" charset="-122"/>
              </a:rPr>
              <a:t> </a:t>
            </a:r>
            <a:r>
              <a:rPr lang="zh-CN" b="0">
                <a:latin typeface="楷体" panose="02010609060101010101" pitchFamily="49" charset="-122"/>
                <a:ea typeface="楷体" panose="02010609060101010101" pitchFamily="49" charset="-122"/>
                <a:cs typeface="楷体" panose="02010609060101010101" pitchFamily="49" charset="-122"/>
              </a:rPr>
              <a:t>增加雷达热图样本的数量和多样性有助于模型训练。</a:t>
            </a:r>
            <a:r>
              <a:rPr lang="en-US" b="0">
                <a:latin typeface="楷体" panose="02010609060101010101" pitchFamily="49" charset="-122"/>
                <a:ea typeface="楷体" panose="02010609060101010101" pitchFamily="49" charset="-122"/>
                <a:cs typeface="楷体" panose="02010609060101010101" pitchFamily="49" charset="-122"/>
              </a:rPr>
              <a:t> </a:t>
            </a:r>
            <a:r>
              <a:rPr lang="zh-CN" b="0">
                <a:latin typeface="楷体" panose="02010609060101010101" pitchFamily="49" charset="-122"/>
                <a:ea typeface="楷体" panose="02010609060101010101" pitchFamily="49" charset="-122"/>
                <a:cs typeface="楷体" panose="02010609060101010101" pitchFamily="49" charset="-122"/>
              </a:rPr>
              <a:t>一种有效的方法是在时间维度上擦除帧，从而模拟不同速度下的人员热图。</a:t>
            </a:r>
            <a:r>
              <a:rPr lang="en-US" b="0">
                <a:latin typeface="楷体" panose="02010609060101010101" pitchFamily="49" charset="-122"/>
                <a:ea typeface="楷体" panose="02010609060101010101" pitchFamily="49" charset="-122"/>
                <a:cs typeface="楷体" panose="02010609060101010101" pitchFamily="49" charset="-122"/>
              </a:rPr>
              <a:t> </a:t>
            </a:r>
            <a:r>
              <a:rPr lang="zh-CN" b="0">
                <a:latin typeface="楷体" panose="02010609060101010101" pitchFamily="49" charset="-122"/>
                <a:ea typeface="楷体" panose="02010609060101010101" pitchFamily="49" charset="-122"/>
                <a:cs typeface="楷体" panose="02010609060101010101" pitchFamily="49" charset="-122"/>
              </a:rPr>
              <a:t>如图所示，时间擦除选择一些帧进行删除并用零填充，这些帧由图中的灰色帧表示。</a:t>
            </a:r>
            <a:endParaRPr lang="zh-CN" altLang="en-US" b="0">
              <a:latin typeface="楷体" panose="02010609060101010101" pitchFamily="49" charset="-122"/>
              <a:ea typeface="楷体" panose="02010609060101010101" pitchFamily="49" charset="-122"/>
              <a:cs typeface="楷体" panose="02010609060101010101" pitchFamily="49" charset="-122"/>
            </a:endParaRPr>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下一步工作</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21" name="文本框 20"/>
          <p:cNvSpPr txBox="1"/>
          <p:nvPr/>
        </p:nvSpPr>
        <p:spPr>
          <a:xfrm>
            <a:off x="466725" y="1042670"/>
            <a:ext cx="3154045"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下一步工作</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圆角矩形 3"/>
          <p:cNvSpPr/>
          <p:nvPr/>
        </p:nvSpPr>
        <p:spPr>
          <a:xfrm>
            <a:off x="6901180" y="1217930"/>
            <a:ext cx="4236085" cy="224091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文本框 7"/>
          <p:cNvSpPr txBox="1"/>
          <p:nvPr/>
        </p:nvSpPr>
        <p:spPr>
          <a:xfrm>
            <a:off x="6901180" y="1259840"/>
            <a:ext cx="4064000" cy="368300"/>
          </a:xfrm>
          <a:prstGeom prst="rect">
            <a:avLst/>
          </a:prstGeom>
          <a:noFill/>
        </p:spPr>
        <p:txBody>
          <a:bodyPr wrap="square" rtlCol="0">
            <a:spAutoFit/>
          </a:bodyPr>
          <a:p>
            <a:r>
              <a:rPr lang="zh-CN" altLang="en-US"/>
              <a:t>注册阶段</a:t>
            </a:r>
            <a:endParaRPr lang="zh-CN" altLang="en-US"/>
          </a:p>
        </p:txBody>
      </p:sp>
      <p:sp>
        <p:nvSpPr>
          <p:cNvPr id="11" name="圆角矩形 10"/>
          <p:cNvSpPr/>
          <p:nvPr>
            <p:custDataLst>
              <p:tags r:id="rId3"/>
            </p:custDataLst>
          </p:nvPr>
        </p:nvSpPr>
        <p:spPr>
          <a:xfrm>
            <a:off x="6858000" y="3560445"/>
            <a:ext cx="4349750" cy="248539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6858000" y="3639185"/>
            <a:ext cx="5110480" cy="635635"/>
          </a:xfrm>
          <a:prstGeom prst="rect">
            <a:avLst/>
          </a:prstGeom>
          <a:noFill/>
        </p:spPr>
        <p:txBody>
          <a:bodyPr wrap="square" rtlCol="0">
            <a:noAutofit/>
          </a:bodyPr>
          <a:p>
            <a:r>
              <a:rPr lang="zh-CN" altLang="en-US"/>
              <a:t>认证阶段</a:t>
            </a:r>
            <a:endParaRPr lang="zh-CN" altLang="en-US"/>
          </a:p>
        </p:txBody>
      </p:sp>
      <p:sp>
        <p:nvSpPr>
          <p:cNvPr id="13" name="文本框 12"/>
          <p:cNvSpPr txBox="1"/>
          <p:nvPr/>
        </p:nvSpPr>
        <p:spPr>
          <a:xfrm>
            <a:off x="11487785" y="3192145"/>
            <a:ext cx="706755" cy="1198880"/>
          </a:xfrm>
          <a:prstGeom prst="rect">
            <a:avLst/>
          </a:prstGeom>
          <a:noFill/>
          <a:ln>
            <a:solidFill>
              <a:schemeClr val="tx1"/>
            </a:solidFill>
          </a:ln>
        </p:spPr>
        <p:txBody>
          <a:bodyPr wrap="square" rtlCol="0" anchor="t">
            <a:spAutoFit/>
          </a:bodyPr>
          <a:p>
            <a:r>
              <a:rPr lang="zh-CN" altLang="en-US">
                <a:sym typeface="+mn-ea"/>
              </a:rPr>
              <a:t>训练好的认证模型</a:t>
            </a:r>
            <a:endParaRPr lang="zh-CN" altLang="en-US">
              <a:sym typeface="+mn-ea"/>
            </a:endParaRPr>
          </a:p>
        </p:txBody>
      </p:sp>
      <p:sp>
        <p:nvSpPr>
          <p:cNvPr id="14" name="文本框 13"/>
          <p:cNvSpPr txBox="1"/>
          <p:nvPr>
            <p:custDataLst>
              <p:tags r:id="rId4"/>
            </p:custDataLst>
          </p:nvPr>
        </p:nvSpPr>
        <p:spPr>
          <a:xfrm>
            <a:off x="6990080" y="1998980"/>
            <a:ext cx="706755" cy="521970"/>
          </a:xfrm>
          <a:prstGeom prst="rect">
            <a:avLst/>
          </a:prstGeom>
          <a:noFill/>
          <a:ln>
            <a:solidFill>
              <a:schemeClr val="tx1"/>
            </a:solidFill>
          </a:ln>
        </p:spPr>
        <p:txBody>
          <a:bodyPr wrap="square" rtlCol="0" anchor="t">
            <a:spAutoFit/>
          </a:bodyPr>
          <a:p>
            <a:r>
              <a:rPr lang="zh-CN" altLang="en-US" sz="1400">
                <a:sym typeface="+mn-ea"/>
              </a:rPr>
              <a:t>数据搜集</a:t>
            </a:r>
            <a:endParaRPr lang="zh-CN" altLang="en-US" sz="1400">
              <a:sym typeface="+mn-ea"/>
            </a:endParaRPr>
          </a:p>
        </p:txBody>
      </p:sp>
      <p:sp>
        <p:nvSpPr>
          <p:cNvPr id="18" name="文本框 17"/>
          <p:cNvSpPr txBox="1"/>
          <p:nvPr>
            <p:custDataLst>
              <p:tags r:id="rId5"/>
            </p:custDataLst>
          </p:nvPr>
        </p:nvSpPr>
        <p:spPr>
          <a:xfrm>
            <a:off x="8165465" y="2064385"/>
            <a:ext cx="642620" cy="456565"/>
          </a:xfrm>
          <a:prstGeom prst="rect">
            <a:avLst/>
          </a:prstGeom>
          <a:noFill/>
          <a:ln>
            <a:solidFill>
              <a:schemeClr val="tx1"/>
            </a:solidFill>
          </a:ln>
        </p:spPr>
        <p:txBody>
          <a:bodyPr wrap="square" rtlCol="0" anchor="t">
            <a:noAutofit/>
          </a:bodyPr>
          <a:p>
            <a:r>
              <a:rPr lang="zh-CN" altLang="en-US" sz="1200">
                <a:sym typeface="+mn-ea"/>
              </a:rPr>
              <a:t>数据预处理</a:t>
            </a:r>
            <a:endParaRPr lang="zh-CN" altLang="en-US" sz="1200">
              <a:sym typeface="+mn-ea"/>
            </a:endParaRPr>
          </a:p>
        </p:txBody>
      </p:sp>
      <p:grpSp>
        <p:nvGrpSpPr>
          <p:cNvPr id="38" name="组合 37"/>
          <p:cNvGrpSpPr/>
          <p:nvPr/>
        </p:nvGrpSpPr>
        <p:grpSpPr>
          <a:xfrm>
            <a:off x="9370695" y="1748155"/>
            <a:ext cx="1616075" cy="1304925"/>
            <a:chOff x="8806" y="3594"/>
            <a:chExt cx="2545" cy="2055"/>
          </a:xfrm>
        </p:grpSpPr>
        <p:sp>
          <p:nvSpPr>
            <p:cNvPr id="19" name="文本框 18"/>
            <p:cNvSpPr txBox="1"/>
            <p:nvPr>
              <p:custDataLst>
                <p:tags r:id="rId6"/>
              </p:custDataLst>
            </p:nvPr>
          </p:nvSpPr>
          <p:spPr>
            <a:xfrm>
              <a:off x="8806" y="3594"/>
              <a:ext cx="2545" cy="2055"/>
            </a:xfrm>
            <a:prstGeom prst="rect">
              <a:avLst/>
            </a:prstGeom>
            <a:noFill/>
            <a:ln>
              <a:solidFill>
                <a:schemeClr val="tx1"/>
              </a:solidFill>
            </a:ln>
          </p:spPr>
          <p:txBody>
            <a:bodyPr wrap="square" rtlCol="0" anchor="t">
              <a:noAutofit/>
            </a:bodyPr>
            <a:p>
              <a:r>
                <a:rPr lang="zh-CN" altLang="en-US" sz="1200">
                  <a:sym typeface="+mn-ea"/>
                </a:rPr>
                <a:t>认证模型构建及训练</a:t>
              </a:r>
              <a:endParaRPr lang="zh-CN" altLang="en-US" sz="1200">
                <a:sym typeface="+mn-ea"/>
              </a:endParaRPr>
            </a:p>
            <a:p>
              <a:endParaRPr lang="zh-CN" altLang="en-US" sz="1200">
                <a:sym typeface="+mn-ea"/>
              </a:endParaRPr>
            </a:p>
            <a:p>
              <a:endParaRPr lang="zh-CN" altLang="en-US" sz="1200">
                <a:sym typeface="+mn-ea"/>
              </a:endParaRPr>
            </a:p>
          </p:txBody>
        </p:sp>
        <p:sp>
          <p:nvSpPr>
            <p:cNvPr id="20" name="文本框 19"/>
            <p:cNvSpPr txBox="1"/>
            <p:nvPr>
              <p:custDataLst>
                <p:tags r:id="rId7"/>
              </p:custDataLst>
            </p:nvPr>
          </p:nvSpPr>
          <p:spPr>
            <a:xfrm>
              <a:off x="9310" y="4506"/>
              <a:ext cx="1368" cy="420"/>
            </a:xfrm>
            <a:prstGeom prst="rect">
              <a:avLst/>
            </a:prstGeom>
            <a:noFill/>
            <a:ln>
              <a:solidFill>
                <a:schemeClr val="tx1"/>
              </a:solidFill>
            </a:ln>
          </p:spPr>
          <p:txBody>
            <a:bodyPr wrap="square" rtlCol="0" anchor="t">
              <a:noAutofit/>
            </a:bodyPr>
            <a:p>
              <a:r>
                <a:rPr lang="zh-CN" altLang="en-US" sz="1200">
                  <a:sym typeface="+mn-ea"/>
                </a:rPr>
                <a:t>孪生网络</a:t>
              </a:r>
              <a:endParaRPr lang="zh-CN" altLang="en-US" sz="1200">
                <a:sym typeface="+mn-ea"/>
              </a:endParaRPr>
            </a:p>
          </p:txBody>
        </p:sp>
      </p:grpSp>
      <p:sp>
        <p:nvSpPr>
          <p:cNvPr id="23" name="文本框 22"/>
          <p:cNvSpPr txBox="1"/>
          <p:nvPr>
            <p:custDataLst>
              <p:tags r:id="rId8"/>
            </p:custDataLst>
          </p:nvPr>
        </p:nvSpPr>
        <p:spPr>
          <a:xfrm>
            <a:off x="6901180" y="4396105"/>
            <a:ext cx="706755" cy="737235"/>
          </a:xfrm>
          <a:prstGeom prst="rect">
            <a:avLst/>
          </a:prstGeom>
          <a:noFill/>
          <a:ln>
            <a:solidFill>
              <a:schemeClr val="tx1"/>
            </a:solidFill>
          </a:ln>
        </p:spPr>
        <p:txBody>
          <a:bodyPr wrap="square" rtlCol="0" anchor="t">
            <a:spAutoFit/>
          </a:bodyPr>
          <a:p>
            <a:r>
              <a:rPr lang="zh-CN" altLang="en-US" sz="1400">
                <a:sym typeface="+mn-ea"/>
              </a:rPr>
              <a:t>验证数据搜集</a:t>
            </a:r>
            <a:endParaRPr lang="zh-CN" altLang="en-US" sz="1400">
              <a:sym typeface="+mn-ea"/>
            </a:endParaRPr>
          </a:p>
        </p:txBody>
      </p:sp>
      <p:sp>
        <p:nvSpPr>
          <p:cNvPr id="24" name="文本框 23"/>
          <p:cNvSpPr txBox="1"/>
          <p:nvPr>
            <p:custDataLst>
              <p:tags r:id="rId9"/>
            </p:custDataLst>
          </p:nvPr>
        </p:nvSpPr>
        <p:spPr>
          <a:xfrm>
            <a:off x="8055610" y="4593590"/>
            <a:ext cx="642620" cy="456565"/>
          </a:xfrm>
          <a:prstGeom prst="rect">
            <a:avLst/>
          </a:prstGeom>
          <a:noFill/>
          <a:ln>
            <a:solidFill>
              <a:schemeClr val="tx1"/>
            </a:solidFill>
          </a:ln>
        </p:spPr>
        <p:txBody>
          <a:bodyPr wrap="square" rtlCol="0" anchor="t">
            <a:noAutofit/>
          </a:bodyPr>
          <a:p>
            <a:pPr algn="ctr"/>
            <a:r>
              <a:rPr lang="zh-CN" altLang="en-US" sz="1200">
                <a:sym typeface="+mn-ea"/>
              </a:rPr>
              <a:t>数据预处理</a:t>
            </a:r>
            <a:endParaRPr lang="zh-CN" altLang="en-US" sz="1200">
              <a:sym typeface="+mn-ea"/>
            </a:endParaRPr>
          </a:p>
        </p:txBody>
      </p:sp>
      <p:sp>
        <p:nvSpPr>
          <p:cNvPr id="25" name="文本框 24"/>
          <p:cNvSpPr txBox="1"/>
          <p:nvPr>
            <p:custDataLst>
              <p:tags r:id="rId10"/>
            </p:custDataLst>
          </p:nvPr>
        </p:nvSpPr>
        <p:spPr>
          <a:xfrm>
            <a:off x="9370695" y="4455160"/>
            <a:ext cx="642620" cy="1177925"/>
          </a:xfrm>
          <a:prstGeom prst="rect">
            <a:avLst/>
          </a:prstGeom>
          <a:noFill/>
          <a:ln>
            <a:solidFill>
              <a:schemeClr val="tx1"/>
            </a:solidFill>
          </a:ln>
        </p:spPr>
        <p:txBody>
          <a:bodyPr wrap="square" rtlCol="0" anchor="t">
            <a:noAutofit/>
          </a:bodyPr>
          <a:p>
            <a:r>
              <a:rPr lang="zh-CN" altLang="en-US" sz="1200">
                <a:sym typeface="+mn-ea"/>
              </a:rPr>
              <a:t>合法用户认证</a:t>
            </a:r>
            <a:r>
              <a:rPr lang="en-US" altLang="zh-CN" sz="1200">
                <a:sym typeface="+mn-ea"/>
              </a:rPr>
              <a:t>&amp;</a:t>
            </a:r>
            <a:endParaRPr lang="en-US" altLang="zh-CN" sz="1200">
              <a:sym typeface="+mn-ea"/>
            </a:endParaRPr>
          </a:p>
          <a:p>
            <a:r>
              <a:rPr lang="zh-CN" altLang="en-US" sz="1200">
                <a:sym typeface="+mn-ea"/>
              </a:rPr>
              <a:t>非法用户检测</a:t>
            </a:r>
            <a:endParaRPr lang="en-US" altLang="zh-CN" sz="1200">
              <a:sym typeface="+mn-ea"/>
            </a:endParaRPr>
          </a:p>
          <a:p>
            <a:endParaRPr lang="en-US" altLang="zh-CN" sz="1200">
              <a:sym typeface="+mn-ea"/>
            </a:endParaRPr>
          </a:p>
          <a:p>
            <a:endParaRPr lang="en-US" altLang="zh-CN" sz="1200">
              <a:sym typeface="+mn-ea"/>
            </a:endParaRPr>
          </a:p>
        </p:txBody>
      </p:sp>
      <p:sp>
        <p:nvSpPr>
          <p:cNvPr id="26" name="文本框 25"/>
          <p:cNvSpPr txBox="1"/>
          <p:nvPr>
            <p:custDataLst>
              <p:tags r:id="rId11"/>
            </p:custDataLst>
          </p:nvPr>
        </p:nvSpPr>
        <p:spPr>
          <a:xfrm>
            <a:off x="10460990" y="4610735"/>
            <a:ext cx="642620" cy="456565"/>
          </a:xfrm>
          <a:prstGeom prst="rect">
            <a:avLst/>
          </a:prstGeom>
          <a:noFill/>
          <a:ln>
            <a:solidFill>
              <a:schemeClr val="tx1"/>
            </a:solidFill>
          </a:ln>
        </p:spPr>
        <p:txBody>
          <a:bodyPr wrap="square" rtlCol="0" anchor="t">
            <a:noAutofit/>
          </a:bodyPr>
          <a:p>
            <a:pPr algn="ctr"/>
            <a:r>
              <a:rPr lang="zh-CN" altLang="en-US" sz="1200">
                <a:sym typeface="+mn-ea"/>
              </a:rPr>
              <a:t>合法用户</a:t>
            </a:r>
            <a:endParaRPr lang="zh-CN" altLang="en-US" sz="1200">
              <a:sym typeface="+mn-ea"/>
            </a:endParaRPr>
          </a:p>
        </p:txBody>
      </p:sp>
      <p:sp>
        <p:nvSpPr>
          <p:cNvPr id="27" name="文本框 26"/>
          <p:cNvSpPr txBox="1"/>
          <p:nvPr>
            <p:custDataLst>
              <p:tags r:id="rId12"/>
            </p:custDataLst>
          </p:nvPr>
        </p:nvSpPr>
        <p:spPr>
          <a:xfrm>
            <a:off x="10435590" y="5264150"/>
            <a:ext cx="642620" cy="456565"/>
          </a:xfrm>
          <a:prstGeom prst="rect">
            <a:avLst/>
          </a:prstGeom>
          <a:noFill/>
          <a:ln>
            <a:solidFill>
              <a:schemeClr val="tx1"/>
            </a:solidFill>
          </a:ln>
        </p:spPr>
        <p:txBody>
          <a:bodyPr wrap="square" rtlCol="0" anchor="t">
            <a:noAutofit/>
          </a:bodyPr>
          <a:p>
            <a:pPr algn="ctr"/>
            <a:r>
              <a:rPr lang="zh-CN" altLang="en-US" sz="1200">
                <a:sym typeface="+mn-ea"/>
              </a:rPr>
              <a:t>非法用户</a:t>
            </a:r>
            <a:endParaRPr lang="zh-CN" altLang="en-US" sz="1200">
              <a:sym typeface="+mn-ea"/>
            </a:endParaRPr>
          </a:p>
        </p:txBody>
      </p:sp>
      <p:sp>
        <p:nvSpPr>
          <p:cNvPr id="37" name="右箭头 36"/>
          <p:cNvSpPr/>
          <p:nvPr/>
        </p:nvSpPr>
        <p:spPr>
          <a:xfrm>
            <a:off x="7774940" y="2221865"/>
            <a:ext cx="390525" cy="1416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右箭头 38"/>
          <p:cNvSpPr/>
          <p:nvPr>
            <p:custDataLst>
              <p:tags r:id="rId13"/>
            </p:custDataLst>
          </p:nvPr>
        </p:nvSpPr>
        <p:spPr>
          <a:xfrm>
            <a:off x="8883015" y="2221865"/>
            <a:ext cx="390525" cy="1416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右箭头 39"/>
          <p:cNvSpPr/>
          <p:nvPr>
            <p:custDataLst>
              <p:tags r:id="rId14"/>
            </p:custDataLst>
          </p:nvPr>
        </p:nvSpPr>
        <p:spPr>
          <a:xfrm rot="2700000">
            <a:off x="10877550" y="2735580"/>
            <a:ext cx="1075055" cy="1663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custDataLst>
              <p:tags r:id="rId15"/>
            </p:custDataLst>
          </p:nvPr>
        </p:nvSpPr>
        <p:spPr>
          <a:xfrm rot="9840000">
            <a:off x="10019665" y="4167505"/>
            <a:ext cx="1463040" cy="2076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右箭头 42"/>
          <p:cNvSpPr/>
          <p:nvPr>
            <p:custDataLst>
              <p:tags r:id="rId16"/>
            </p:custDataLst>
          </p:nvPr>
        </p:nvSpPr>
        <p:spPr>
          <a:xfrm>
            <a:off x="7616825" y="4751070"/>
            <a:ext cx="390525" cy="1416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右箭头 43"/>
          <p:cNvSpPr/>
          <p:nvPr>
            <p:custDataLst>
              <p:tags r:id="rId17"/>
            </p:custDataLst>
          </p:nvPr>
        </p:nvSpPr>
        <p:spPr>
          <a:xfrm>
            <a:off x="8805545" y="4766945"/>
            <a:ext cx="505460" cy="1416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右箭头 44"/>
          <p:cNvSpPr/>
          <p:nvPr>
            <p:custDataLst>
              <p:tags r:id="rId18"/>
            </p:custDataLst>
          </p:nvPr>
        </p:nvSpPr>
        <p:spPr>
          <a:xfrm>
            <a:off x="10038715" y="4739005"/>
            <a:ext cx="390525" cy="1416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右箭头 45"/>
          <p:cNvSpPr/>
          <p:nvPr>
            <p:custDataLst>
              <p:tags r:id="rId19"/>
            </p:custDataLst>
          </p:nvPr>
        </p:nvSpPr>
        <p:spPr>
          <a:xfrm>
            <a:off x="10013315" y="5344795"/>
            <a:ext cx="390525" cy="133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文本框 46"/>
          <p:cNvSpPr txBox="1"/>
          <p:nvPr/>
        </p:nvSpPr>
        <p:spPr>
          <a:xfrm>
            <a:off x="633730" y="2004060"/>
            <a:ext cx="3827780" cy="1198880"/>
          </a:xfrm>
          <a:prstGeom prst="rect">
            <a:avLst/>
          </a:prstGeom>
          <a:noFill/>
        </p:spPr>
        <p:txBody>
          <a:bodyPr wrap="square" rtlCol="0" anchor="t">
            <a:spAutoFit/>
          </a:bodyPr>
          <a:p>
            <a:pPr marL="171450" indent="-171450">
              <a:buFont typeface="Wingdings" panose="05000000000000000000" charset="0"/>
              <a:buChar char="l"/>
            </a:pPr>
            <a:r>
              <a:rPr lang="zh-CN" altLang="en-US" b="1">
                <a:latin typeface="楷体" panose="02010609060101010101" pitchFamily="49" charset="-122"/>
                <a:ea typeface="楷体" panose="02010609060101010101" pitchFamily="49" charset="-122"/>
                <a:cs typeface="楷体" panose="02010609060101010101" pitchFamily="49" charset="-122"/>
                <a:sym typeface="+mn-ea"/>
              </a:rPr>
              <a:t>孪生网络</a:t>
            </a:r>
            <a:r>
              <a:rPr lang="en-US" altLang="zh-CN" b="1">
                <a:latin typeface="楷体" panose="02010609060101010101" pitchFamily="49" charset="-122"/>
                <a:ea typeface="楷体" panose="02010609060101010101" pitchFamily="49" charset="-122"/>
                <a:cs typeface="楷体" panose="02010609060101010101" pitchFamily="49" charset="-122"/>
                <a:sym typeface="+mn-ea"/>
              </a:rPr>
              <a:t>: </a:t>
            </a:r>
            <a:r>
              <a:rPr lang="zh-CN" altLang="en-US">
                <a:latin typeface="楷体" panose="02010609060101010101" pitchFamily="49" charset="-122"/>
                <a:ea typeface="楷体" panose="02010609060101010101" pitchFamily="49" charset="-122"/>
                <a:cs typeface="楷体" panose="02010609060101010101" pitchFamily="49" charset="-122"/>
                <a:sym typeface="+mn-ea"/>
              </a:rPr>
              <a:t>用于产生相似度度量值，将之于实验阈值进行比较，相似度大于阈值的，将被认为合法，反之非法。</a:t>
            </a:r>
            <a:endParaRPr lang="zh-CN" altLang="en-US">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93" name="图片 93" descr="图片1"/>
          <p:cNvPicPr>
            <a:picLocks noChangeAspect="1"/>
          </p:cNvPicPr>
          <p:nvPr/>
        </p:nvPicPr>
        <p:blipFill>
          <a:blip r:embed="rId20"/>
          <a:stretch>
            <a:fillRect/>
          </a:stretch>
        </p:blipFill>
        <p:spPr>
          <a:xfrm>
            <a:off x="603885" y="3519170"/>
            <a:ext cx="6111240" cy="2461260"/>
          </a:xfrm>
          <a:prstGeom prst="rect">
            <a:avLst/>
          </a:prstGeom>
        </p:spPr>
      </p:pic>
    </p:spTree>
    <p:custDataLst>
      <p:tags r:id="rId2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0" y="4129147"/>
            <a:ext cx="12199314" cy="556308"/>
          </a:xfrm>
          <a:prstGeom prst="rect">
            <a:avLst/>
          </a:prstGeom>
        </p:spPr>
      </p:pic>
      <p:sp>
        <p:nvSpPr>
          <p:cNvPr id="31" name="矩形 30"/>
          <p:cNvSpPr/>
          <p:nvPr/>
        </p:nvSpPr>
        <p:spPr>
          <a:xfrm>
            <a:off x="2846" y="4566406"/>
            <a:ext cx="12192000" cy="2291594"/>
          </a:xfrm>
          <a:custGeom>
            <a:avLst/>
            <a:gdLst>
              <a:gd name="connsiteX0" fmla="*/ 0 w 12192000"/>
              <a:gd name="connsiteY0" fmla="*/ 0 h 2179694"/>
              <a:gd name="connsiteX1" fmla="*/ 12192000 w 12192000"/>
              <a:gd name="connsiteY1" fmla="*/ 0 h 2179694"/>
              <a:gd name="connsiteX2" fmla="*/ 12192000 w 12192000"/>
              <a:gd name="connsiteY2" fmla="*/ 2179694 h 2179694"/>
              <a:gd name="connsiteX3" fmla="*/ 0 w 12192000"/>
              <a:gd name="connsiteY3" fmla="*/ 2179694 h 2179694"/>
              <a:gd name="connsiteX4" fmla="*/ 0 w 12192000"/>
              <a:gd name="connsiteY4" fmla="*/ 0 h 2179694"/>
              <a:gd name="connsiteX0-1" fmla="*/ 0 w 12192000"/>
              <a:gd name="connsiteY0-2" fmla="*/ 7664 h 2187358"/>
              <a:gd name="connsiteX1-3" fmla="*/ 2060294 w 12192000"/>
              <a:gd name="connsiteY1-4" fmla="*/ 0 h 2187358"/>
              <a:gd name="connsiteX2-5" fmla="*/ 12192000 w 12192000"/>
              <a:gd name="connsiteY2-6" fmla="*/ 7664 h 2187358"/>
              <a:gd name="connsiteX3-7" fmla="*/ 12192000 w 12192000"/>
              <a:gd name="connsiteY3-8" fmla="*/ 2187358 h 2187358"/>
              <a:gd name="connsiteX4-9" fmla="*/ 0 w 12192000"/>
              <a:gd name="connsiteY4-10" fmla="*/ 2187358 h 2187358"/>
              <a:gd name="connsiteX5" fmla="*/ 0 w 12192000"/>
              <a:gd name="connsiteY5" fmla="*/ 7664 h 2187358"/>
              <a:gd name="connsiteX0-11" fmla="*/ 0 w 12192000"/>
              <a:gd name="connsiteY0-12" fmla="*/ 7664 h 2187358"/>
              <a:gd name="connsiteX1-13" fmla="*/ 2060294 w 12192000"/>
              <a:gd name="connsiteY1-14" fmla="*/ 0 h 2187358"/>
              <a:gd name="connsiteX2-15" fmla="*/ 5770880 w 12192000"/>
              <a:gd name="connsiteY2-16" fmla="*/ 6173 h 2187358"/>
              <a:gd name="connsiteX3-17" fmla="*/ 12192000 w 12192000"/>
              <a:gd name="connsiteY3-18" fmla="*/ 7664 h 2187358"/>
              <a:gd name="connsiteX4-19" fmla="*/ 12192000 w 12192000"/>
              <a:gd name="connsiteY4-20" fmla="*/ 2187358 h 2187358"/>
              <a:gd name="connsiteX5-21" fmla="*/ 0 w 12192000"/>
              <a:gd name="connsiteY5-22" fmla="*/ 2187358 h 2187358"/>
              <a:gd name="connsiteX6" fmla="*/ 0 w 12192000"/>
              <a:gd name="connsiteY6" fmla="*/ 7664 h 2187358"/>
              <a:gd name="connsiteX0-23" fmla="*/ 0 w 12192000"/>
              <a:gd name="connsiteY0-24" fmla="*/ 1491 h 2181185"/>
              <a:gd name="connsiteX1-25" fmla="*/ 5770880 w 12192000"/>
              <a:gd name="connsiteY1-26" fmla="*/ 0 h 2181185"/>
              <a:gd name="connsiteX2-27" fmla="*/ 12192000 w 12192000"/>
              <a:gd name="connsiteY2-28" fmla="*/ 1491 h 2181185"/>
              <a:gd name="connsiteX3-29" fmla="*/ 12192000 w 12192000"/>
              <a:gd name="connsiteY3-30" fmla="*/ 2181185 h 2181185"/>
              <a:gd name="connsiteX4-31" fmla="*/ 0 w 12192000"/>
              <a:gd name="connsiteY4-32" fmla="*/ 2181185 h 2181185"/>
              <a:gd name="connsiteX5-33" fmla="*/ 0 w 12192000"/>
              <a:gd name="connsiteY5-34" fmla="*/ 1491 h 2181185"/>
              <a:gd name="connsiteX0-35" fmla="*/ 0 w 12192000"/>
              <a:gd name="connsiteY0-36" fmla="*/ 434487 h 2614181"/>
              <a:gd name="connsiteX1-37" fmla="*/ 5770880 w 12192000"/>
              <a:gd name="connsiteY1-38" fmla="*/ 432996 h 2614181"/>
              <a:gd name="connsiteX2-39" fmla="*/ 12192000 w 12192000"/>
              <a:gd name="connsiteY2-40" fmla="*/ 434487 h 2614181"/>
              <a:gd name="connsiteX3-41" fmla="*/ 12192000 w 12192000"/>
              <a:gd name="connsiteY3-42" fmla="*/ 2614181 h 2614181"/>
              <a:gd name="connsiteX4-43" fmla="*/ 0 w 12192000"/>
              <a:gd name="connsiteY4-44" fmla="*/ 2614181 h 2614181"/>
              <a:gd name="connsiteX5-45" fmla="*/ 0 w 12192000"/>
              <a:gd name="connsiteY5-46" fmla="*/ 434487 h 2614181"/>
              <a:gd name="connsiteX0-47" fmla="*/ 0 w 12192000"/>
              <a:gd name="connsiteY0-48" fmla="*/ 434487 h 2614181"/>
              <a:gd name="connsiteX1-49" fmla="*/ 5770880 w 12192000"/>
              <a:gd name="connsiteY1-50" fmla="*/ 432996 h 2614181"/>
              <a:gd name="connsiteX2-51" fmla="*/ 12192000 w 12192000"/>
              <a:gd name="connsiteY2-52" fmla="*/ 434487 h 2614181"/>
              <a:gd name="connsiteX3-53" fmla="*/ 12192000 w 12192000"/>
              <a:gd name="connsiteY3-54" fmla="*/ 2614181 h 2614181"/>
              <a:gd name="connsiteX4-55" fmla="*/ 0 w 12192000"/>
              <a:gd name="connsiteY4-56" fmla="*/ 2614181 h 2614181"/>
              <a:gd name="connsiteX5-57" fmla="*/ 0 w 12192000"/>
              <a:gd name="connsiteY5-58" fmla="*/ 434487 h 2614181"/>
              <a:gd name="connsiteX0-59" fmla="*/ 0 w 12192000"/>
              <a:gd name="connsiteY0-60" fmla="*/ 601563 h 2781257"/>
              <a:gd name="connsiteX1-61" fmla="*/ 5770880 w 12192000"/>
              <a:gd name="connsiteY1-62" fmla="*/ 600072 h 2781257"/>
              <a:gd name="connsiteX2-63" fmla="*/ 12192000 w 12192000"/>
              <a:gd name="connsiteY2-64" fmla="*/ 601563 h 2781257"/>
              <a:gd name="connsiteX3-65" fmla="*/ 12192000 w 12192000"/>
              <a:gd name="connsiteY3-66" fmla="*/ 2781257 h 2781257"/>
              <a:gd name="connsiteX4-67" fmla="*/ 0 w 12192000"/>
              <a:gd name="connsiteY4-68" fmla="*/ 2781257 h 2781257"/>
              <a:gd name="connsiteX5-69" fmla="*/ 0 w 12192000"/>
              <a:gd name="connsiteY5-70" fmla="*/ 601563 h 2781257"/>
              <a:gd name="connsiteX0-71" fmla="*/ 0 w 12192000"/>
              <a:gd name="connsiteY0-72" fmla="*/ 601563 h 2781257"/>
              <a:gd name="connsiteX1-73" fmla="*/ 5770880 w 12192000"/>
              <a:gd name="connsiteY1-74" fmla="*/ 600072 h 2781257"/>
              <a:gd name="connsiteX2-75" fmla="*/ 12192000 w 12192000"/>
              <a:gd name="connsiteY2-76" fmla="*/ 601563 h 2781257"/>
              <a:gd name="connsiteX3-77" fmla="*/ 12192000 w 12192000"/>
              <a:gd name="connsiteY3-78" fmla="*/ 2781257 h 2781257"/>
              <a:gd name="connsiteX4-79" fmla="*/ 0 w 12192000"/>
              <a:gd name="connsiteY4-80" fmla="*/ 2781257 h 2781257"/>
              <a:gd name="connsiteX5-81" fmla="*/ 0 w 12192000"/>
              <a:gd name="connsiteY5-82" fmla="*/ 601563 h 2781257"/>
              <a:gd name="connsiteX0-83" fmla="*/ 0 w 12192000"/>
              <a:gd name="connsiteY0-84" fmla="*/ 407395 h 2587089"/>
              <a:gd name="connsiteX1-85" fmla="*/ 5770880 w 12192000"/>
              <a:gd name="connsiteY1-86" fmla="*/ 405904 h 2587089"/>
              <a:gd name="connsiteX2-87" fmla="*/ 12192000 w 12192000"/>
              <a:gd name="connsiteY2-88" fmla="*/ 407395 h 2587089"/>
              <a:gd name="connsiteX3-89" fmla="*/ 12192000 w 12192000"/>
              <a:gd name="connsiteY3-90" fmla="*/ 2587089 h 2587089"/>
              <a:gd name="connsiteX4-91" fmla="*/ 0 w 12192000"/>
              <a:gd name="connsiteY4-92" fmla="*/ 2587089 h 2587089"/>
              <a:gd name="connsiteX5-93" fmla="*/ 0 w 12192000"/>
              <a:gd name="connsiteY5-94" fmla="*/ 407395 h 2587089"/>
              <a:gd name="connsiteX0-95" fmla="*/ 0 w 12192000"/>
              <a:gd name="connsiteY0-96" fmla="*/ 429971 h 2609665"/>
              <a:gd name="connsiteX1-97" fmla="*/ 5770880 w 12192000"/>
              <a:gd name="connsiteY1-98" fmla="*/ 428480 h 2609665"/>
              <a:gd name="connsiteX2-99" fmla="*/ 12192000 w 12192000"/>
              <a:gd name="connsiteY2-100" fmla="*/ 429971 h 2609665"/>
              <a:gd name="connsiteX3-101" fmla="*/ 12192000 w 12192000"/>
              <a:gd name="connsiteY3-102" fmla="*/ 2609665 h 2609665"/>
              <a:gd name="connsiteX4-103" fmla="*/ 0 w 12192000"/>
              <a:gd name="connsiteY4-104" fmla="*/ 2609665 h 2609665"/>
              <a:gd name="connsiteX5-105" fmla="*/ 0 w 12192000"/>
              <a:gd name="connsiteY5-106" fmla="*/ 429971 h 2609665"/>
              <a:gd name="connsiteX0-107" fmla="*/ 0 w 12192000"/>
              <a:gd name="connsiteY0-108" fmla="*/ 411910 h 2591604"/>
              <a:gd name="connsiteX1-109" fmla="*/ 5770880 w 12192000"/>
              <a:gd name="connsiteY1-110" fmla="*/ 410419 h 2591604"/>
              <a:gd name="connsiteX2-111" fmla="*/ 12192000 w 12192000"/>
              <a:gd name="connsiteY2-112" fmla="*/ 411910 h 2591604"/>
              <a:gd name="connsiteX3-113" fmla="*/ 12192000 w 12192000"/>
              <a:gd name="connsiteY3-114" fmla="*/ 2591604 h 2591604"/>
              <a:gd name="connsiteX4-115" fmla="*/ 0 w 12192000"/>
              <a:gd name="connsiteY4-116" fmla="*/ 2591604 h 2591604"/>
              <a:gd name="connsiteX5-117" fmla="*/ 0 w 12192000"/>
              <a:gd name="connsiteY5-118" fmla="*/ 411910 h 2591604"/>
              <a:gd name="connsiteX0-119" fmla="*/ 0 w 12192000"/>
              <a:gd name="connsiteY0-120" fmla="*/ 400237 h 2579931"/>
              <a:gd name="connsiteX1-121" fmla="*/ 5770880 w 12192000"/>
              <a:gd name="connsiteY1-122" fmla="*/ 398746 h 2579931"/>
              <a:gd name="connsiteX2-123" fmla="*/ 12192000 w 12192000"/>
              <a:gd name="connsiteY2-124" fmla="*/ 400237 h 2579931"/>
              <a:gd name="connsiteX3-125" fmla="*/ 12192000 w 12192000"/>
              <a:gd name="connsiteY3-126" fmla="*/ 2579931 h 2579931"/>
              <a:gd name="connsiteX4-127" fmla="*/ 0 w 12192000"/>
              <a:gd name="connsiteY4-128" fmla="*/ 2579931 h 2579931"/>
              <a:gd name="connsiteX5-129" fmla="*/ 0 w 12192000"/>
              <a:gd name="connsiteY5-130" fmla="*/ 400237 h 2579931"/>
              <a:gd name="connsiteX0-131" fmla="*/ 0 w 12192000"/>
              <a:gd name="connsiteY0-132" fmla="*/ 398364 h 2578058"/>
              <a:gd name="connsiteX1-133" fmla="*/ 5770880 w 12192000"/>
              <a:gd name="connsiteY1-134" fmla="*/ 396873 h 2578058"/>
              <a:gd name="connsiteX2-135" fmla="*/ 12192000 w 12192000"/>
              <a:gd name="connsiteY2-136" fmla="*/ 398364 h 2578058"/>
              <a:gd name="connsiteX3-137" fmla="*/ 12192000 w 12192000"/>
              <a:gd name="connsiteY3-138" fmla="*/ 2578058 h 2578058"/>
              <a:gd name="connsiteX4-139" fmla="*/ 0 w 12192000"/>
              <a:gd name="connsiteY4-140" fmla="*/ 2578058 h 2578058"/>
              <a:gd name="connsiteX5-141" fmla="*/ 0 w 12192000"/>
              <a:gd name="connsiteY5-142" fmla="*/ 398364 h 25780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2000" h="2578058">
                <a:moveTo>
                  <a:pt x="0" y="398364"/>
                </a:moveTo>
                <a:cubicBezTo>
                  <a:pt x="1923627" y="397867"/>
                  <a:pt x="2638213" y="-496710"/>
                  <a:pt x="5770880" y="396873"/>
                </a:cubicBezTo>
                <a:cubicBezTo>
                  <a:pt x="8937413" y="-474660"/>
                  <a:pt x="10051627" y="397867"/>
                  <a:pt x="12192000" y="398364"/>
                </a:cubicBezTo>
                <a:lnTo>
                  <a:pt x="12192000" y="2578058"/>
                </a:lnTo>
                <a:lnTo>
                  <a:pt x="0" y="2578058"/>
                </a:lnTo>
                <a:lnTo>
                  <a:pt x="0" y="398364"/>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37" name="组合 36"/>
          <p:cNvGrpSpPr/>
          <p:nvPr/>
        </p:nvGrpSpPr>
        <p:grpSpPr>
          <a:xfrm>
            <a:off x="253030" y="2200854"/>
            <a:ext cx="11868076" cy="1224775"/>
            <a:chOff x="207719" y="1253118"/>
            <a:chExt cx="11868076" cy="1224775"/>
          </a:xfrm>
        </p:grpSpPr>
        <p:sp>
          <p:nvSpPr>
            <p:cNvPr id="40" name="文本框 39"/>
            <p:cNvSpPr txBox="1"/>
            <p:nvPr/>
          </p:nvSpPr>
          <p:spPr>
            <a:xfrm>
              <a:off x="1154877" y="1708452"/>
              <a:ext cx="9791623" cy="769441"/>
            </a:xfrm>
            <a:prstGeom prst="rect">
              <a:avLst/>
            </a:prstGeom>
            <a:noFill/>
          </p:spPr>
          <p:txBody>
            <a:bodyPr wrap="square" rtlCol="0">
              <a:spAutoFit/>
            </a:bodyPr>
            <a:lstStyle/>
            <a:p>
              <a:pPr algn="ctr"/>
              <a:r>
                <a:rPr lang="zh-CN" altLang="en-US" sz="4400" dirty="0">
                  <a:solidFill>
                    <a:srgbClr val="003F87"/>
                  </a:solidFill>
                  <a:latin typeface="宋体" panose="02010600030101010101" pitchFamily="2" charset="-122"/>
                  <a:ea typeface="宋体" panose="02010600030101010101" pitchFamily="2" charset="-122"/>
                </a:rPr>
                <a:t>谢谢！</a:t>
              </a:r>
              <a:endParaRPr lang="zh-CN" altLang="en-US" sz="4400" dirty="0">
                <a:solidFill>
                  <a:srgbClr val="003F87"/>
                </a:solidFill>
                <a:latin typeface="宋体" panose="02010600030101010101" pitchFamily="2" charset="-122"/>
                <a:ea typeface="宋体" panose="02010600030101010101" pitchFamily="2" charset="-122"/>
              </a:endParaRPr>
            </a:p>
          </p:txBody>
        </p:sp>
        <p:sp>
          <p:nvSpPr>
            <p:cNvPr id="42" name="文本框 41"/>
            <p:cNvSpPr txBox="1"/>
            <p:nvPr/>
          </p:nvSpPr>
          <p:spPr>
            <a:xfrm>
              <a:off x="207719" y="1253118"/>
              <a:ext cx="11868076" cy="584775"/>
            </a:xfrm>
            <a:prstGeom prst="rect">
              <a:avLst/>
            </a:prstGeom>
            <a:noFill/>
          </p:spPr>
          <p:txBody>
            <a:bodyPr wrap="square">
              <a:spAutoFit/>
            </a:bodyPr>
            <a:lstStyle/>
            <a:p>
              <a:pPr marR="628650" indent="406400" algn="just"/>
              <a:endParaRPr lang="zh-CN" altLang="en-US" sz="3200" b="1" dirty="0">
                <a:solidFill>
                  <a:srgbClr val="003F87"/>
                </a:solidFill>
                <a:latin typeface="宋体" panose="02010600030101010101" pitchFamily="2" charset="-122"/>
                <a:ea typeface="宋体" panose="02010600030101010101" pitchFamily="2" charset="-122"/>
              </a:endParaRPr>
            </a:p>
          </p:txBody>
        </p:sp>
      </p:grpSp>
      <p:pic>
        <p:nvPicPr>
          <p:cNvPr id="62" name="图片 61"/>
          <p:cNvPicPr>
            <a:picLocks noChangeAspect="1"/>
          </p:cNvPicPr>
          <p:nvPr/>
        </p:nvPicPr>
        <p:blipFill rotWithShape="1">
          <a:blip r:embed="rId2"/>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3" cstate="screen"/>
          <a:stretch>
            <a:fillRect/>
          </a:stretch>
        </p:blipFill>
        <p:spPr>
          <a:xfrm>
            <a:off x="4015784" y="850081"/>
            <a:ext cx="3886759" cy="824177"/>
          </a:xfrm>
          <a:prstGeom prst="rect">
            <a:avLst/>
          </a:prstGeom>
        </p:spPr>
      </p:pic>
      <p:pic>
        <p:nvPicPr>
          <p:cNvPr id="4" name="图片 3"/>
          <p:cNvPicPr>
            <a:picLocks noChangeAspect="1"/>
          </p:cNvPicPr>
          <p:nvPr/>
        </p:nvPicPr>
        <p:blipFill>
          <a:blip r:embed="rId4">
            <a:alphaModFix amt="20000"/>
          </a:blip>
          <a:stretch>
            <a:fillRect/>
          </a:stretch>
        </p:blipFill>
        <p:spPr>
          <a:xfrm>
            <a:off x="-7315" y="3746062"/>
            <a:ext cx="12177371" cy="3104489"/>
          </a:xfrm>
          <a:prstGeom prst="rect">
            <a:avLst/>
          </a:prstGeom>
        </p:spPr>
      </p:pic>
      <p:sp>
        <p:nvSpPr>
          <p:cNvPr id="30" name="TextBox 9"/>
          <p:cNvSpPr txBox="1"/>
          <p:nvPr/>
        </p:nvSpPr>
        <p:spPr>
          <a:xfrm>
            <a:off x="4784725" y="4928235"/>
            <a:ext cx="3566795" cy="1568450"/>
          </a:xfrm>
          <a:prstGeom prst="rect">
            <a:avLst/>
          </a:prstGeom>
          <a:noFill/>
        </p:spPr>
        <p:txBody>
          <a:bodyPr wrap="square" rtlCol="0">
            <a:spAutoFit/>
          </a:bodyPr>
          <a:lstStyle/>
          <a:p>
            <a:pPr algn="l" defTabSz="913765">
              <a:lnSpc>
                <a:spcPct val="150000"/>
              </a:lnSpc>
            </a:pPr>
            <a:r>
              <a:rPr lang="zh-CN" altLang="en-US" sz="2400" b="1" spc="500" dirty="0">
                <a:solidFill>
                  <a:schemeClr val="bg1"/>
                </a:solidFill>
                <a:latin typeface="宋体" panose="02010600030101010101" pitchFamily="2" charset="-122"/>
                <a:ea typeface="宋体" panose="02010600030101010101" pitchFamily="2" charset="-122"/>
              </a:rPr>
              <a:t>汇报人：杨凯</a:t>
            </a:r>
            <a:endParaRPr lang="zh-CN" altLang="en-US" sz="2400" b="1" spc="500" dirty="0">
              <a:solidFill>
                <a:schemeClr val="bg1"/>
              </a:solidFill>
              <a:latin typeface="宋体" panose="02010600030101010101" pitchFamily="2" charset="-122"/>
              <a:ea typeface="宋体" panose="02010600030101010101" pitchFamily="2" charset="-122"/>
            </a:endParaRPr>
          </a:p>
          <a:p>
            <a:pPr algn="l" defTabSz="913765">
              <a:lnSpc>
                <a:spcPct val="150000"/>
              </a:lnSpc>
            </a:pPr>
            <a:r>
              <a:rPr lang="zh-CN" altLang="en-US" sz="2400" b="1" spc="500" dirty="0">
                <a:solidFill>
                  <a:schemeClr val="bg1"/>
                </a:solidFill>
                <a:latin typeface="宋体" panose="02010600030101010101" pitchFamily="2" charset="-122"/>
                <a:ea typeface="宋体" panose="02010600030101010101" pitchFamily="2" charset="-122"/>
              </a:rPr>
              <a:t>日期：</a:t>
            </a:r>
            <a:r>
              <a:rPr lang="en-US" altLang="zh-CN" sz="2400" b="1" spc="500" dirty="0">
                <a:solidFill>
                  <a:schemeClr val="bg1"/>
                </a:solidFill>
                <a:latin typeface="宋体" panose="02010600030101010101" pitchFamily="2" charset="-122"/>
                <a:ea typeface="宋体" panose="02010600030101010101" pitchFamily="2" charset="-122"/>
              </a:rPr>
              <a:t>2024.05.15</a:t>
            </a:r>
            <a:endParaRPr lang="en-US" altLang="zh-CN" sz="2400" b="1" spc="500" dirty="0">
              <a:solidFill>
                <a:schemeClr val="bg1"/>
              </a:solidFill>
              <a:latin typeface="宋体" panose="02010600030101010101" pitchFamily="2" charset="-122"/>
              <a:ea typeface="宋体" panose="02010600030101010101" pitchFamily="2" charset="-122"/>
            </a:endParaRPr>
          </a:p>
          <a:p>
            <a:pPr algn="ctr" defTabSz="913765"/>
            <a:r>
              <a:rPr lang="en-US" altLang="zh-CN" sz="2400" spc="500" dirty="0">
                <a:solidFill>
                  <a:schemeClr val="bg1"/>
                </a:solidFill>
                <a:latin typeface="思源宋体 CN Heavy" panose="02020900000000000000" pitchFamily="18" charset="-122"/>
                <a:ea typeface="思源宋体 CN Heavy" panose="02020900000000000000" pitchFamily="18" charset="-122"/>
                <a:cs typeface="Montserrat Semi" charset="0"/>
              </a:rPr>
              <a:t>		</a:t>
            </a:r>
            <a:endParaRPr lang="en-US" sz="2400" spc="500" dirty="0">
              <a:solidFill>
                <a:schemeClr val="bg1"/>
              </a:solidFill>
              <a:latin typeface="思源宋体 CN Heavy" panose="02020900000000000000" pitchFamily="18" charset="-122"/>
              <a:ea typeface="思源宋体 CN Heavy" panose="02020900000000000000" pitchFamily="18" charset="-122"/>
              <a:cs typeface="Montserrat Semi" charset="0"/>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研究背景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12" name="文本框 11"/>
          <p:cNvSpPr txBox="1"/>
          <p:nvPr/>
        </p:nvSpPr>
        <p:spPr>
          <a:xfrm>
            <a:off x="866775" y="1505585"/>
            <a:ext cx="10849610" cy="147637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随着信息化时代的到来，</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个人隐私保护</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数据安全</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等问题变得日益突出，</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用户身份 识别与认证</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技术的作用也变得越来越重要。同时，随着智能空间</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、智慧城市等新兴概念的提出</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，身份识别与认证技术在智能化、自动化和便捷化等方面也愈发发挥着重要作用。</a:t>
            </a:r>
            <a:endPar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文本框 20"/>
          <p:cNvSpPr txBox="1"/>
          <p:nvPr/>
        </p:nvSpPr>
        <p:spPr>
          <a:xfrm>
            <a:off x="467012" y="1042643"/>
            <a:ext cx="9375078" cy="6451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身份识别与认证</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custDataLst>
              <p:tags r:id="rId3"/>
            </p:custDataLst>
          </p:nvPr>
        </p:nvSpPr>
        <p:spPr>
          <a:xfrm>
            <a:off x="466725" y="2912110"/>
            <a:ext cx="11176000" cy="3876675"/>
          </a:xfrm>
          <a:prstGeom prst="rect">
            <a:avLst/>
          </a:prstGeom>
          <a:noFill/>
        </p:spPr>
        <p:txBody>
          <a:bodyPr wrap="square">
            <a:spAutoFit/>
          </a:bodyPr>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现有身份识别与认证方法</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p"/>
            </a:pP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RFID身份凭证</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。身份凭证是指用于验证用户身份的物理实体或者知识。物理实体包 括</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身份证</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、ID 卡</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、工作证、校园卡</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等，而</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知识则包括</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密码</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等</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缺点：</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需随身携带、易被盗窃或伪造、易泄露隐私、易受到射频干扰</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p"/>
            </a:pP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光学摄像头。</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如监控系统，人脸识别系统等</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。缺点：</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隐私泄露、受光照条件、环境气候、遮挡、伪装</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等影响较大，此外，易受到恶意攻击，如</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人脸面具</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人脸图片</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双胞胎</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p"/>
            </a:pP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3. WIFI</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wifi</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信号的</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CSI</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信息</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的人员识别。</a:t>
            </a: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缺点：</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带宽受限，距离分辨率低。</a:t>
            </a:r>
            <a:endPar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研究背景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7" name="文本框 6"/>
          <p:cNvSpPr txBox="1"/>
          <p:nvPr>
            <p:custDataLst>
              <p:tags r:id="rId3"/>
            </p:custDataLst>
          </p:nvPr>
        </p:nvSpPr>
        <p:spPr>
          <a:xfrm>
            <a:off x="466725" y="1175385"/>
            <a:ext cx="11176635" cy="2886075"/>
          </a:xfrm>
          <a:prstGeom prst="rect">
            <a:avLst/>
          </a:prstGeom>
          <a:noFill/>
        </p:spPr>
        <p:txBody>
          <a:bodyPr wrap="square">
            <a:noAutofit/>
          </a:bodyPr>
          <a:p>
            <a:pPr marL="285750" indent="-285750">
              <a:lnSpc>
                <a:spcPct val="150000"/>
              </a:lnSpc>
              <a:buFont typeface="Wingdings" panose="05000000000000000000" pitchFamily="2" charset="2"/>
              <a:buChar char="l"/>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rPr>
              <a:t>现有身份识别与认证方法</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p"/>
            </a:pP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 mmWave 雷达。</a:t>
            </a:r>
            <a:r>
              <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频段高，波长短，</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可捕捉细粒度特征差异（</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如呼吸、心跳、声</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带震动</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等</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）用于身份识别。缺点：</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穿透能力弱</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，易</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受</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到遮挡影响。</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p"/>
            </a:pP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穿墙雷达。</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现有</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研究较少</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频段低、</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较强的穿透能力</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探测范围远</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，可实现波束范围内的</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连续识别</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无接触</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保护隐私</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、光照气候等环境因素影响小，可提取目标行人的</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步态</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微多普勒特征</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呼吸</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纯动</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特征等用于身份识别</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nSpc>
                <a:spcPct val="150000"/>
              </a:lnSpc>
              <a:buFont typeface="Wingdings" panose="05000000000000000000" charset="0"/>
              <a:buChar char="ü"/>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用途：</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在当今物联网广泛普及的环境中，支持多用户身份验证功能是很方便的。</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穿墙雷达</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可以部署在建筑物入口处或多人办公室中，以验证人员进行访问控制。智能家居可以使用其将室内人员与他们的</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身份相关联</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，以进行</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安全监控</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，家长控制以及某些个性化服务，例如供暖，通风和空调（HVAC）应用。它还可以用来提高传统一次性确认机制的</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持续身份验证能力</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endPar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研究背景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7" name="文本框 6"/>
          <p:cNvSpPr txBox="1"/>
          <p:nvPr>
            <p:custDataLst>
              <p:tags r:id="rId3"/>
            </p:custDataLst>
          </p:nvPr>
        </p:nvSpPr>
        <p:spPr>
          <a:xfrm>
            <a:off x="407035" y="1712595"/>
            <a:ext cx="3594100" cy="1938020"/>
          </a:xfrm>
          <a:prstGeom prst="rect">
            <a:avLst/>
          </a:prstGeom>
          <a:noFill/>
        </p:spPr>
        <p:txBody>
          <a:bodyPr wrap="square">
            <a:spAutoFit/>
          </a:bodyPr>
          <a:p>
            <a:pPr marL="285750" indent="-285750">
              <a:lnSpc>
                <a:spcPct val="150000"/>
              </a:lnSpc>
              <a:buFont typeface="Wingdings" panose="05000000000000000000" pitchFamily="2" charset="2"/>
              <a:buChar char="l"/>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现有商用穿墙雷达：</a:t>
            </a:r>
            <a:endPar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价格昂贵</a:t>
            </a:r>
            <a:endPar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仅用于</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2D</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定位和成像</a:t>
            </a:r>
            <a:endPar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可扩展性差</a:t>
            </a:r>
            <a:endPar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custDataLst>
              <p:tags r:id="rId4"/>
            </p:custDataLst>
          </p:nvPr>
        </p:nvPicPr>
        <p:blipFill>
          <a:blip r:embed="rId5"/>
          <a:stretch>
            <a:fillRect/>
          </a:stretch>
        </p:blipFill>
        <p:spPr>
          <a:xfrm>
            <a:off x="3902710" y="1410970"/>
            <a:ext cx="6537325" cy="5034915"/>
          </a:xfrm>
          <a:prstGeom prst="rect">
            <a:avLst/>
          </a:prstGeom>
        </p:spPr>
      </p:pic>
    </p:spTree>
    <p:custDataLst>
      <p:tags r:id="rId6"/>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pic>
        <p:nvPicPr>
          <p:cNvPr id="4" name="图片 3"/>
          <p:cNvPicPr>
            <a:picLocks noChangeAspect="1"/>
          </p:cNvPicPr>
          <p:nvPr>
            <p:custDataLst>
              <p:tags r:id="rId3"/>
            </p:custDataLst>
          </p:nvPr>
        </p:nvPicPr>
        <p:blipFill>
          <a:blip r:embed="rId4"/>
          <a:stretch>
            <a:fillRect/>
          </a:stretch>
        </p:blipFill>
        <p:spPr>
          <a:xfrm>
            <a:off x="6198870" y="2484755"/>
            <a:ext cx="5210810" cy="4273550"/>
          </a:xfrm>
          <a:prstGeom prst="rect">
            <a:avLst/>
          </a:prstGeom>
        </p:spPr>
      </p:pic>
      <p:sp>
        <p:nvSpPr>
          <p:cNvPr id="8" name="文本框 7"/>
          <p:cNvSpPr txBox="1"/>
          <p:nvPr/>
        </p:nvSpPr>
        <p:spPr>
          <a:xfrm>
            <a:off x="640080" y="1780540"/>
            <a:ext cx="4307205" cy="5077460"/>
          </a:xfrm>
          <a:prstGeom prst="rect">
            <a:avLst/>
          </a:prstGeom>
          <a:noFill/>
        </p:spPr>
        <p:txBody>
          <a:bodyPr wrap="square" rtlCol="0" anchor="t">
            <a:spAutoFit/>
          </a:bodyPr>
          <a:p>
            <a:pPr marL="285750" indent="-285750">
              <a:lnSpc>
                <a:spcPct val="150000"/>
              </a:lnSpc>
              <a:buFont typeface="Wingdings" panose="05000000000000000000" pitchFamily="2" charset="2"/>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躯体微多普勒特征图</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通过将原始回波</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IF</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信号执行</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STFT</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转换到时频域</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包含目标人员步态特征</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charset="0"/>
              <a:buChar char="p"/>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四肢摆动速度、幅度特征</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5.6GHz</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雷达</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方法：</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DCNN分类器</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精度：</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90%</a:t>
            </a:r>
            <a:endPar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11" name="图片 10"/>
          <p:cNvPicPr>
            <a:picLocks noChangeAspect="1"/>
          </p:cNvPicPr>
          <p:nvPr>
            <p:custDataLst>
              <p:tags r:id="rId5"/>
            </p:custDataLst>
          </p:nvPr>
        </p:nvPicPr>
        <p:blipFill>
          <a:blip r:embed="rId6"/>
          <a:stretch>
            <a:fillRect/>
          </a:stretch>
        </p:blipFill>
        <p:spPr>
          <a:xfrm>
            <a:off x="866775" y="3561080"/>
            <a:ext cx="3811905" cy="596265"/>
          </a:xfrm>
          <a:prstGeom prst="rect">
            <a:avLst/>
          </a:prstGeom>
        </p:spPr>
      </p:pic>
      <p:sp>
        <p:nvSpPr>
          <p:cNvPr id="3" name="文本框 2"/>
          <p:cNvSpPr txBox="1"/>
          <p:nvPr/>
        </p:nvSpPr>
        <p:spPr>
          <a:xfrm>
            <a:off x="466725" y="1175385"/>
            <a:ext cx="5030470" cy="755015"/>
          </a:xfrm>
          <a:prstGeom prst="rect">
            <a:avLst/>
          </a:prstGeom>
          <a:noFill/>
        </p:spPr>
        <p:txBody>
          <a:bodyPr wrap="square" rtlCol="0" anchor="t">
            <a:noAutofit/>
          </a:bodyPr>
          <a:p>
            <a:pPr algn="just"/>
            <a:r>
              <a:rPr lang="zh-CN" altLang="en-US" sz="1600">
                <a:latin typeface="Times New Roman" panose="02020603050405020304" pitchFamily="18" charset="0"/>
                <a:cs typeface="Times New Roman" panose="02020603050405020304" pitchFamily="18" charset="0"/>
              </a:rPr>
              <a:t>Qiao X, Shan T, Tao R. Human identification based on radar micro‐Doppler signatures separation[J]. Electronics Letters, 2020, 56(4): 195-196.</a:t>
            </a:r>
            <a:endParaRPr lang="zh-CN" altLang="en-US" sz="1600">
              <a:latin typeface="Times New Roman" panose="02020603050405020304" pitchFamily="18" charset="0"/>
              <a:cs typeface="Times New Roman" panose="02020603050405020304" pitchFamily="18" charset="0"/>
            </a:endParaRPr>
          </a:p>
        </p:txBody>
      </p:sp>
      <p:sp>
        <p:nvSpPr>
          <p:cNvPr id="7" name="文本框 6"/>
          <p:cNvSpPr txBox="1"/>
          <p:nvPr/>
        </p:nvSpPr>
        <p:spPr>
          <a:xfrm>
            <a:off x="5982335" y="1089660"/>
            <a:ext cx="5397500" cy="1476375"/>
          </a:xfrm>
          <a:prstGeom prst="rect">
            <a:avLst/>
          </a:prstGeom>
          <a:noFill/>
          <a:ln w="9525">
            <a:noFill/>
          </a:ln>
        </p:spPr>
        <p:txBody>
          <a:bodyPr wrap="square">
            <a:spAutoFit/>
          </a:bodyPr>
          <a:p>
            <a:pPr marL="285750" indent="-285750">
              <a:buFont typeface="Wingdings" panose="05000000000000000000" charset="0"/>
              <a:buChar char="l"/>
            </a:pPr>
            <a:r>
              <a:rPr lang="zh-CN" altLang="en-US" b="0">
                <a:solidFill>
                  <a:schemeClr val="tx1"/>
                </a:solidFill>
                <a:latin typeface="楷体" panose="02010609060101010101" pitchFamily="49" charset="-122"/>
                <a:ea typeface="楷体" panose="02010609060101010101" pitchFamily="49" charset="-122"/>
                <a:cs typeface="楷体" panose="02010609060101010101" pitchFamily="49" charset="-122"/>
              </a:rPr>
              <a:t>采用</a:t>
            </a:r>
            <a:r>
              <a:rPr lang="en-US" b="0">
                <a:solidFill>
                  <a:srgbClr val="FF0000"/>
                </a:solidFill>
                <a:latin typeface="楷体" panose="02010609060101010101" pitchFamily="49" charset="-122"/>
                <a:ea typeface="楷体" panose="02010609060101010101" pitchFamily="49" charset="-122"/>
                <a:cs typeface="楷体" panose="02010609060101010101" pitchFamily="49" charset="-122"/>
              </a:rPr>
              <a:t>m-D</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分离算法</a:t>
            </a:r>
            <a:r>
              <a:rPr lang="zh-CN" b="0">
                <a:latin typeface="楷体" panose="02010609060101010101" pitchFamily="49" charset="-122"/>
                <a:ea typeface="楷体" panose="02010609060101010101" pitchFamily="49" charset="-122"/>
                <a:cs typeface="楷体" panose="02010609060101010101" pitchFamily="49" charset="-122"/>
              </a:rPr>
              <a:t>，将</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肢体</a:t>
            </a:r>
            <a:r>
              <a:rPr lang="zh-CN" b="0">
                <a:latin typeface="楷体" panose="02010609060101010101" pitchFamily="49" charset="-122"/>
                <a:ea typeface="楷体" panose="02010609060101010101" pitchFamily="49" charset="-122"/>
                <a:cs typeface="楷体" panose="02010609060101010101" pitchFamily="49" charset="-122"/>
              </a:rPr>
              <a:t>运动引起的</a:t>
            </a:r>
            <a:r>
              <a:rPr lang="en-US" b="0">
                <a:latin typeface="楷体" panose="02010609060101010101" pitchFamily="49" charset="-122"/>
                <a:ea typeface="楷体" panose="02010609060101010101" pitchFamily="49" charset="-122"/>
                <a:cs typeface="楷体" panose="02010609060101010101" pitchFamily="49" charset="-122"/>
              </a:rPr>
              <a:t>m-D</a:t>
            </a:r>
            <a:r>
              <a:rPr lang="zh-CN" b="0">
                <a:latin typeface="楷体" panose="02010609060101010101" pitchFamily="49" charset="-122"/>
                <a:ea typeface="楷体" panose="02010609060101010101" pitchFamily="49" charset="-122"/>
                <a:cs typeface="楷体" panose="02010609060101010101" pitchFamily="49" charset="-122"/>
              </a:rPr>
              <a:t>信号和</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躯干</a:t>
            </a:r>
            <a:r>
              <a:rPr lang="zh-CN" b="0">
                <a:latin typeface="楷体" panose="02010609060101010101" pitchFamily="49" charset="-122"/>
                <a:ea typeface="楷体" panose="02010609060101010101" pitchFamily="49" charset="-122"/>
                <a:cs typeface="楷体" panose="02010609060101010101" pitchFamily="49" charset="-122"/>
              </a:rPr>
              <a:t>运动引起的多普勒信号分离，可以突出不同人相同活动之间</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肢体</a:t>
            </a:r>
            <a:r>
              <a:rPr lang="en-US" b="0">
                <a:solidFill>
                  <a:srgbClr val="FF0000"/>
                </a:solidFill>
                <a:latin typeface="楷体" panose="02010609060101010101" pitchFamily="49" charset="-122"/>
                <a:ea typeface="楷体" panose="02010609060101010101" pitchFamily="49" charset="-122"/>
                <a:cs typeface="楷体" panose="02010609060101010101" pitchFamily="49" charset="-122"/>
              </a:rPr>
              <a:t>m-D</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信号</a:t>
            </a:r>
            <a:r>
              <a:rPr lang="zh-CN" b="0">
                <a:latin typeface="楷体" panose="02010609060101010101" pitchFamily="49" charset="-122"/>
                <a:ea typeface="楷体" panose="02010609060101010101" pitchFamily="49" charset="-122"/>
                <a:cs typeface="楷体" panose="02010609060101010101" pitchFamily="49" charset="-122"/>
              </a:rPr>
              <a:t>所包含的差异。用五层 DCNN 直接从步行人体的分离 m 维谱图中学习必要的特征，然后实现人员识别任务。</a:t>
            </a:r>
            <a:endParaRPr lang="zh-CN" b="0">
              <a:latin typeface="楷体" panose="02010609060101010101" pitchFamily="49" charset="-122"/>
              <a:ea typeface="楷体" panose="02010609060101010101" pitchFamily="49" charset="-122"/>
              <a:cs typeface="楷体" panose="02010609060101010101" pitchFamily="49" charset="-122"/>
            </a:endParaRPr>
          </a:p>
        </p:txBody>
      </p:sp>
    </p:spTree>
    <p:custDataLst>
      <p:tags r:id="rId7"/>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pic>
        <p:nvPicPr>
          <p:cNvPr id="12" name="图片 11"/>
          <p:cNvPicPr>
            <a:picLocks noChangeAspect="1"/>
          </p:cNvPicPr>
          <p:nvPr>
            <p:custDataLst>
              <p:tags r:id="rId3"/>
            </p:custDataLst>
          </p:nvPr>
        </p:nvPicPr>
        <p:blipFill>
          <a:blip r:embed="rId4"/>
          <a:stretch>
            <a:fillRect/>
          </a:stretch>
        </p:blipFill>
        <p:spPr>
          <a:xfrm>
            <a:off x="5844540" y="1883410"/>
            <a:ext cx="5400040" cy="4941570"/>
          </a:xfrm>
          <a:prstGeom prst="rect">
            <a:avLst/>
          </a:prstGeom>
        </p:spPr>
      </p:pic>
      <p:sp>
        <p:nvSpPr>
          <p:cNvPr id="13" name="文本框 12"/>
          <p:cNvSpPr txBox="1"/>
          <p:nvPr/>
        </p:nvSpPr>
        <p:spPr>
          <a:xfrm>
            <a:off x="5546725" y="1053465"/>
            <a:ext cx="6096000" cy="829945"/>
          </a:xfrm>
          <a:prstGeom prst="rect">
            <a:avLst/>
          </a:prstGeom>
          <a:noFill/>
        </p:spPr>
        <p:txBody>
          <a:bodyPr wrap="square" rtlCol="0" anchor="t">
            <a:spAutoFit/>
          </a:bodyPr>
          <a:p>
            <a:pPr algn="just"/>
            <a:r>
              <a:rPr lang="zh-CN" altLang="en-US" sz="1600">
                <a:latin typeface="Times New Roman" panose="02020603050405020304" pitchFamily="18" charset="0"/>
                <a:cs typeface="Times New Roman" panose="02020603050405020304" pitchFamily="18" charset="0"/>
              </a:rPr>
              <a:t>Cao P, Xia W, Li Y. Heart ID: Human identification based on radar micro-Doppler signatures of the heart using deep learning[J]. Remote Sensing, 2019, 11(10): 1220.</a:t>
            </a:r>
            <a:endParaRPr lang="zh-CN" altLang="en-US" sz="1600">
              <a:latin typeface="Times New Roman" panose="02020603050405020304" pitchFamily="18" charset="0"/>
              <a:cs typeface="Times New Roman" panose="02020603050405020304" pitchFamily="18" charset="0"/>
            </a:endParaRPr>
          </a:p>
        </p:txBody>
      </p:sp>
      <p:sp>
        <p:nvSpPr>
          <p:cNvPr id="14" name="文本框 13"/>
          <p:cNvSpPr txBox="1"/>
          <p:nvPr>
            <p:custDataLst>
              <p:tags r:id="rId5"/>
            </p:custDataLst>
          </p:nvPr>
        </p:nvSpPr>
        <p:spPr>
          <a:xfrm>
            <a:off x="558800" y="2771140"/>
            <a:ext cx="4307205" cy="3969385"/>
          </a:xfrm>
          <a:prstGeom prst="rect">
            <a:avLst/>
          </a:prstGeom>
          <a:noFill/>
        </p:spPr>
        <p:txBody>
          <a:bodyPr wrap="square" rtlCol="0" anchor="t">
            <a:spAutoFit/>
          </a:bodyPr>
          <a:p>
            <a:pPr marL="285750" indent="-285750">
              <a:lnSpc>
                <a:spcPct val="150000"/>
              </a:lnSpc>
              <a:buFont typeface="Wingdings" panose="05000000000000000000" pitchFamily="2" charset="2"/>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心跳微多普勒特征图</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包含目标人员心跳频率、幅度等特征</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IVS-179 多普勒雷达，</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24GHz</a:t>
            </a:r>
            <a:endPar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方法：</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DCNN、</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SVM</a:t>
            </a:r>
            <a:r>
              <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分类器</a:t>
            </a:r>
            <a:endParaRPr lang="zh-CN" altLang="en-US"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4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精度：</a:t>
            </a:r>
            <a:r>
              <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98.5%</a:t>
            </a:r>
            <a:endParaRPr lang="en-US" altLang="zh-CN" sz="24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100" name="文本框 99"/>
          <p:cNvSpPr txBox="1"/>
          <p:nvPr/>
        </p:nvSpPr>
        <p:spPr>
          <a:xfrm>
            <a:off x="5844540" y="6044565"/>
            <a:ext cx="5641340" cy="275590"/>
          </a:xfrm>
          <a:prstGeom prst="rect">
            <a:avLst/>
          </a:prstGeom>
          <a:noFill/>
          <a:ln w="9525">
            <a:noFill/>
          </a:ln>
        </p:spPr>
        <p:txBody>
          <a:bodyPr wrap="square">
            <a:spAutoFit/>
          </a:bodyPr>
          <a:p>
            <a:pPr indent="0"/>
            <a:r>
              <a:rPr lang="zh-CN" sz="1200" b="1">
                <a:solidFill>
                  <a:srgbClr val="FF0000"/>
                </a:solidFill>
                <a:ea typeface="等线" panose="02010600030101010101" charset="-122"/>
              </a:rPr>
              <a:t>雷达微多普勒</a:t>
            </a:r>
            <a:r>
              <a:rPr lang="en-US" sz="1200" b="1">
                <a:solidFill>
                  <a:srgbClr val="FF0000"/>
                </a:solidFill>
                <a:latin typeface="Times New Roman" panose="02020603050405020304" pitchFamily="18" charset="0"/>
                <a:ea typeface="等线" panose="02010600030101010101" charset="-122"/>
              </a:rPr>
              <a:t> (m-D) </a:t>
            </a:r>
            <a:r>
              <a:rPr lang="zh-CN" sz="1200" b="1">
                <a:solidFill>
                  <a:srgbClr val="FF0000"/>
                </a:solidFill>
                <a:ea typeface="等线" panose="02010600030101010101" charset="-122"/>
              </a:rPr>
              <a:t>是由于目标微运动而对主多普勒频移进行的附加频率调制</a:t>
            </a:r>
            <a:endParaRPr lang="zh-CN" altLang="en-US" sz="1200" b="1">
              <a:solidFill>
                <a:srgbClr val="FF0000"/>
              </a:solidFill>
              <a:ea typeface="等线" panose="02010600030101010101" charset="-122"/>
            </a:endParaRPr>
          </a:p>
        </p:txBody>
      </p:sp>
      <p:sp>
        <p:nvSpPr>
          <p:cNvPr id="15" name="文本框 14"/>
          <p:cNvSpPr txBox="1"/>
          <p:nvPr/>
        </p:nvSpPr>
        <p:spPr>
          <a:xfrm>
            <a:off x="407035" y="1175385"/>
            <a:ext cx="5080000" cy="1753235"/>
          </a:xfrm>
          <a:prstGeom prst="rect">
            <a:avLst/>
          </a:prstGeom>
          <a:noFill/>
          <a:ln w="9525">
            <a:noFill/>
          </a:ln>
        </p:spPr>
        <p:txBody>
          <a:bodyPr>
            <a:spAutoFit/>
          </a:bodyPr>
          <a:p>
            <a:pPr marL="285750" indent="-285750">
              <a:buFont typeface="Wingdings" panose="05000000000000000000" charset="0"/>
              <a:buChar char="l"/>
            </a:pPr>
            <a:r>
              <a:rPr lang="zh-CN" b="0">
                <a:latin typeface="楷体" panose="02010609060101010101" pitchFamily="49" charset="-122"/>
                <a:ea typeface="楷体" panose="02010609060101010101" pitchFamily="49" charset="-122"/>
                <a:cs typeface="楷体" panose="02010609060101010101" pitchFamily="49" charset="-122"/>
              </a:rPr>
              <a:t>由于不同人</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心脏的微多普勒特征明显</a:t>
            </a:r>
            <a:r>
              <a:rPr lang="zh-CN" b="0">
                <a:latin typeface="楷体" panose="02010609060101010101" pitchFamily="49" charset="-122"/>
                <a:ea typeface="楷体" panose="02010609060101010101" pitchFamily="49" charset="-122"/>
                <a:cs typeface="楷体" panose="02010609060101010101" pitchFamily="49" charset="-122"/>
              </a:rPr>
              <a:t>，</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不易伪造</a:t>
            </a:r>
            <a:r>
              <a:rPr lang="zh-CN" b="0">
                <a:latin typeface="楷体" panose="02010609060101010101" pitchFamily="49" charset="-122"/>
                <a:ea typeface="楷体" panose="02010609060101010101" pitchFamily="49" charset="-122"/>
                <a:cs typeface="楷体" panose="02010609060101010101" pitchFamily="49" charset="-122"/>
              </a:rPr>
              <a:t>，因此可以用于身份识别。通过多普勒雷达采集心跳信号并进行</a:t>
            </a:r>
            <a:r>
              <a:rPr lang="zh-CN" b="0">
                <a:solidFill>
                  <a:srgbClr val="FF0000"/>
                </a:solidFill>
                <a:latin typeface="楷体" panose="02010609060101010101" pitchFamily="49" charset="-122"/>
                <a:ea typeface="楷体" panose="02010609060101010101" pitchFamily="49" charset="-122"/>
                <a:cs typeface="楷体" panose="02010609060101010101" pitchFamily="49" charset="-122"/>
              </a:rPr>
              <a:t>短时傅立叶变换</a:t>
            </a:r>
            <a:r>
              <a:rPr lang="zh-CN" b="0">
                <a:latin typeface="楷体" panose="02010609060101010101" pitchFamily="49" charset="-122"/>
                <a:ea typeface="楷体" panose="02010609060101010101" pitchFamily="49" charset="-122"/>
                <a:cs typeface="楷体" panose="02010609060101010101" pitchFamily="49" charset="-122"/>
              </a:rPr>
              <a:t>处理。然后，为传统的监督学习算法提取预定义的特征，而时频图直接输入到</a:t>
            </a:r>
            <a:r>
              <a:rPr lang="en-US" b="0">
                <a:latin typeface="楷体" panose="02010609060101010101" pitchFamily="49" charset="-122"/>
                <a:ea typeface="楷体" panose="02010609060101010101" pitchFamily="49" charset="-122"/>
                <a:cs typeface="楷体" panose="02010609060101010101" pitchFamily="49" charset="-122"/>
              </a:rPr>
              <a:t>DCNN</a:t>
            </a:r>
            <a:r>
              <a:rPr lang="zh-CN" b="0">
                <a:latin typeface="楷体" panose="02010609060101010101" pitchFamily="49" charset="-122"/>
                <a:ea typeface="楷体" panose="02010609060101010101" pitchFamily="49" charset="-122"/>
                <a:cs typeface="楷体" panose="02010609060101010101" pitchFamily="49" charset="-122"/>
              </a:rPr>
              <a:t>，因为网络有自己的特征提取部分，随后进行特征分类。</a:t>
            </a:r>
            <a:endParaRPr lang="zh-CN" altLang="en-US" b="0">
              <a:latin typeface="楷体" panose="02010609060101010101" pitchFamily="49" charset="-122"/>
              <a:ea typeface="楷体" panose="02010609060101010101" pitchFamily="49" charset="-122"/>
              <a:cs typeface="楷体" panose="02010609060101010101" pitchFamily="49" charset="-122"/>
            </a:endParaRPr>
          </a:p>
        </p:txBody>
      </p:sp>
    </p:spTree>
    <p:custDataLst>
      <p:tags r:id="rId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sp>
        <p:nvSpPr>
          <p:cNvPr id="13" name="文本框 12"/>
          <p:cNvSpPr txBox="1"/>
          <p:nvPr/>
        </p:nvSpPr>
        <p:spPr>
          <a:xfrm>
            <a:off x="5746115" y="1089660"/>
            <a:ext cx="6096000" cy="829945"/>
          </a:xfrm>
          <a:prstGeom prst="rect">
            <a:avLst/>
          </a:prstGeom>
          <a:noFill/>
        </p:spPr>
        <p:txBody>
          <a:bodyPr wrap="square" rtlCol="0" anchor="t">
            <a:spAutoFit/>
          </a:bodyPr>
          <a:p>
            <a:pPr algn="just"/>
            <a:r>
              <a:rPr lang="zh-CN" altLang="en-US" sz="1600">
                <a:latin typeface="Times New Roman" panose="02020603050405020304" pitchFamily="18" charset="0"/>
                <a:cs typeface="Times New Roman" panose="02020603050405020304" pitchFamily="18" charset="0"/>
              </a:rPr>
              <a:t>Xia Z, Ding G, Wang H, et al. Person identification with millimeter-wave radar in realistic smart home scenarios[J]. IEEE Geoscience and Remote Sensing Letters, 2021, 19: 1-5.</a:t>
            </a:r>
            <a:endParaRPr lang="zh-CN" altLang="en-US" sz="1600">
              <a:latin typeface="Times New Roman" panose="02020603050405020304" pitchFamily="18" charset="0"/>
              <a:cs typeface="Times New Roman" panose="02020603050405020304" pitchFamily="18" charset="0"/>
            </a:endParaRPr>
          </a:p>
        </p:txBody>
      </p:sp>
      <p:sp>
        <p:nvSpPr>
          <p:cNvPr id="14" name="文本框 13"/>
          <p:cNvSpPr txBox="1"/>
          <p:nvPr>
            <p:custDataLst>
              <p:tags r:id="rId3"/>
            </p:custDataLst>
          </p:nvPr>
        </p:nvSpPr>
        <p:spPr>
          <a:xfrm>
            <a:off x="558800" y="3075940"/>
            <a:ext cx="4307205" cy="2399665"/>
          </a:xfrm>
          <a:prstGeom prst="rect">
            <a:avLst/>
          </a:prstGeom>
          <a:noFill/>
        </p:spPr>
        <p:txBody>
          <a:bodyPr wrap="square" rtlCol="0" anchor="t">
            <a:spAutoFit/>
          </a:bodyPr>
          <a:p>
            <a:pPr marL="285750" indent="-285750">
              <a:lnSpc>
                <a:spcPct val="150000"/>
              </a:lnSpc>
              <a:buFont typeface="Wingdings" panose="05000000000000000000" pitchFamily="2" charset="2"/>
              <a:buChar char="l"/>
            </a:pP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步态多普勒特征图</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p"/>
            </a:pP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包含目标人员步态信息</a:t>
            </a:r>
            <a:endPar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毫米波（mmW）雷达</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方法：</a:t>
            </a:r>
            <a:r>
              <a:rPr lang="en-US" altLang="zh-CN"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CNN</a:t>
            </a:r>
            <a:r>
              <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分类器</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20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精度：</a:t>
            </a:r>
            <a:r>
              <a:rPr lang="en-US" altLang="zh-CN"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91.5%</a:t>
            </a: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pic>
        <p:nvPicPr>
          <p:cNvPr id="30" name="图片 1"/>
          <p:cNvPicPr>
            <a:picLocks noChangeAspect="1"/>
          </p:cNvPicPr>
          <p:nvPr>
            <p:custDataLst>
              <p:tags r:id="rId4"/>
            </p:custDataLst>
          </p:nvPr>
        </p:nvPicPr>
        <p:blipFill>
          <a:blip r:embed="rId5"/>
          <a:stretch>
            <a:fillRect/>
          </a:stretch>
        </p:blipFill>
        <p:spPr>
          <a:xfrm>
            <a:off x="5669280" y="2159635"/>
            <a:ext cx="6452870" cy="3580765"/>
          </a:xfrm>
          <a:prstGeom prst="rect">
            <a:avLst/>
          </a:prstGeom>
          <a:noFill/>
          <a:ln>
            <a:noFill/>
          </a:ln>
        </p:spPr>
      </p:pic>
      <p:sp>
        <p:nvSpPr>
          <p:cNvPr id="3" name="文本框 2"/>
          <p:cNvSpPr txBox="1"/>
          <p:nvPr/>
        </p:nvSpPr>
        <p:spPr>
          <a:xfrm>
            <a:off x="466725" y="1175385"/>
            <a:ext cx="5029835" cy="1568450"/>
          </a:xfrm>
          <a:prstGeom prst="rect">
            <a:avLst/>
          </a:prstGeom>
          <a:noFill/>
        </p:spPr>
        <p:txBody>
          <a:bodyPr wrap="square" rtlCol="0" anchor="t">
            <a:spAutoFit/>
          </a:bodyPr>
          <a:p>
            <a:pPr marL="285750" indent="-285750">
              <a:buFont typeface="Wingdings" panose="05000000000000000000" charset="0"/>
              <a:buChar char="l"/>
            </a:pPr>
            <a:r>
              <a:rPr lang="zh-CN" altLang="en-US" sz="1600">
                <a:latin typeface="楷体" panose="02010609060101010101" pitchFamily="49" charset="-122"/>
                <a:ea typeface="楷体" panose="02010609060101010101" pitchFamily="49" charset="-122"/>
                <a:cs typeface="楷体" panose="02010609060101010101" pitchFamily="49" charset="-122"/>
              </a:rPr>
              <a:t>该工作试图解决智能家居场景中的</a:t>
            </a:r>
            <a:r>
              <a:rPr lang="zh-CN" altLang="en-US" sz="1600">
                <a:solidFill>
                  <a:srgbClr val="FF0000"/>
                </a:solidFill>
                <a:latin typeface="楷体" panose="02010609060101010101" pitchFamily="49" charset="-122"/>
                <a:ea typeface="楷体" panose="02010609060101010101" pitchFamily="49" charset="-122"/>
                <a:cs typeface="楷体" panose="02010609060101010101" pitchFamily="49" charset="-122"/>
              </a:rPr>
              <a:t>多径干扰</a:t>
            </a:r>
            <a:r>
              <a:rPr lang="zh-CN" altLang="en-US" sz="1600">
                <a:latin typeface="楷体" panose="02010609060101010101" pitchFamily="49" charset="-122"/>
                <a:ea typeface="楷体" panose="02010609060101010101" pitchFamily="49" charset="-122"/>
                <a:cs typeface="楷体" panose="02010609060101010101" pitchFamily="49" charset="-122"/>
              </a:rPr>
              <a:t>、</a:t>
            </a:r>
            <a:r>
              <a:rPr lang="zh-CN" altLang="en-US" sz="1600">
                <a:solidFill>
                  <a:srgbClr val="FF0000"/>
                </a:solidFill>
                <a:latin typeface="楷体" panose="02010609060101010101" pitchFamily="49" charset="-122"/>
                <a:ea typeface="楷体" panose="02010609060101010101" pitchFamily="49" charset="-122"/>
                <a:cs typeface="楷体" panose="02010609060101010101" pitchFamily="49" charset="-122"/>
              </a:rPr>
              <a:t>复杂的行走过程和识别鲁棒性</a:t>
            </a:r>
            <a:r>
              <a:rPr lang="zh-CN" altLang="en-US" sz="1600">
                <a:latin typeface="楷体" panose="02010609060101010101" pitchFamily="49" charset="-122"/>
                <a:ea typeface="楷体" panose="02010609060101010101" pitchFamily="49" charset="-122"/>
                <a:cs typeface="楷体" panose="02010609060101010101" pitchFamily="49" charset="-122"/>
              </a:rPr>
              <a:t>等问题，并设计了一种轻量级的多分支卷积神经网络（CNN），用于学习和分类步态多普勒特征。在家庭客厅场景下的实验结果表明，所设计的毫米波雷达人员识别系统可以实现准确和鲁棒的实时识别性能。</a:t>
            </a:r>
            <a:endParaRPr lang="zh-CN" altLang="en-US" sz="1600">
              <a:latin typeface="楷体" panose="02010609060101010101" pitchFamily="49" charset="-122"/>
              <a:ea typeface="楷体" panose="02010609060101010101" pitchFamily="49" charset="-122"/>
              <a:cs typeface="楷体" panose="02010609060101010101" pitchFamily="49" charset="-122"/>
            </a:endParaRPr>
          </a:p>
        </p:txBody>
      </p:sp>
    </p:spTree>
    <p:custDataLst>
      <p:tags r:id="rId6"/>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srcRect t="81839"/>
          <a:stretch>
            <a:fillRect/>
          </a:stretch>
        </p:blipFill>
        <p:spPr>
          <a:xfrm>
            <a:off x="5389492" y="-1"/>
            <a:ext cx="6809822" cy="1262171"/>
          </a:xfrm>
          <a:prstGeom prst="rect">
            <a:avLst/>
          </a:prstGeom>
        </p:spPr>
      </p:pic>
      <p:pic>
        <p:nvPicPr>
          <p:cNvPr id="6" name="图片 5"/>
          <p:cNvPicPr>
            <a:picLocks noChangeAspect="1"/>
          </p:cNvPicPr>
          <p:nvPr/>
        </p:nvPicPr>
        <p:blipFill>
          <a:blip r:embed="rId2" cstate="screen"/>
          <a:stretch>
            <a:fillRect/>
          </a:stretch>
        </p:blipFill>
        <p:spPr>
          <a:xfrm>
            <a:off x="7756169" y="143453"/>
            <a:ext cx="3886759" cy="824177"/>
          </a:xfrm>
          <a:prstGeom prst="rect">
            <a:avLst/>
          </a:prstGeom>
        </p:spPr>
      </p:pic>
      <p:sp>
        <p:nvSpPr>
          <p:cNvPr id="2" name="椭圆 1"/>
          <p:cNvSpPr/>
          <p:nvPr/>
        </p:nvSpPr>
        <p:spPr>
          <a:xfrm flipV="1">
            <a:off x="407352" y="1053445"/>
            <a:ext cx="11124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楷体" panose="02010600040101010101" pitchFamily="2" charset="-122"/>
            </a:endParaRPr>
          </a:p>
        </p:txBody>
      </p:sp>
      <p:sp>
        <p:nvSpPr>
          <p:cNvPr id="5" name="Title 1"/>
          <p:cNvSpPr txBox="1"/>
          <p:nvPr/>
        </p:nvSpPr>
        <p:spPr>
          <a:xfrm>
            <a:off x="407352" y="240097"/>
            <a:ext cx="6109961" cy="609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latin typeface="华文楷体" panose="02010600040101010101" pitchFamily="2" charset="-122"/>
                <a:ea typeface="华文楷体" panose="02010600040101010101" pitchFamily="2" charset="-122"/>
                <a:cs typeface="Times New Roman" panose="02020603050405020304" pitchFamily="18" charset="0"/>
              </a:rPr>
              <a:t>        研究现状  </a:t>
            </a:r>
            <a:endParaRPr lang="zh-CN" altLang="en-US" sz="32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箭头: V 形 8"/>
          <p:cNvSpPr/>
          <p:nvPr/>
        </p:nvSpPr>
        <p:spPr>
          <a:xfrm>
            <a:off x="823063" y="356579"/>
            <a:ext cx="399847" cy="4174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ea typeface="华文楷体" panose="02010600040101010101" pitchFamily="2" charset="-122"/>
            </a:endParaRPr>
          </a:p>
        </p:txBody>
      </p:sp>
      <p:sp>
        <p:nvSpPr>
          <p:cNvPr id="10" name="箭头: V 形 9"/>
          <p:cNvSpPr/>
          <p:nvPr/>
        </p:nvSpPr>
        <p:spPr>
          <a:xfrm>
            <a:off x="467012" y="345815"/>
            <a:ext cx="399847" cy="42820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华文楷体" panose="02010600040101010101" pitchFamily="2" charset="-122"/>
            </a:endParaRPr>
          </a:p>
        </p:txBody>
      </p:sp>
      <p:pic>
        <p:nvPicPr>
          <p:cNvPr id="3" name="图片 2"/>
          <p:cNvPicPr>
            <a:picLocks noChangeAspect="1"/>
          </p:cNvPicPr>
          <p:nvPr>
            <p:custDataLst>
              <p:tags r:id="rId3"/>
            </p:custDataLst>
          </p:nvPr>
        </p:nvPicPr>
        <p:blipFill>
          <a:blip r:embed="rId4"/>
          <a:stretch>
            <a:fillRect/>
          </a:stretch>
        </p:blipFill>
        <p:spPr>
          <a:xfrm>
            <a:off x="7155180" y="1175385"/>
            <a:ext cx="3616325" cy="2031365"/>
          </a:xfrm>
          <a:prstGeom prst="rect">
            <a:avLst/>
          </a:prstGeom>
        </p:spPr>
      </p:pic>
      <p:pic>
        <p:nvPicPr>
          <p:cNvPr id="8" name="图片 8"/>
          <p:cNvPicPr>
            <a:picLocks noChangeAspect="1"/>
          </p:cNvPicPr>
          <p:nvPr>
            <p:custDataLst>
              <p:tags r:id="rId5"/>
            </p:custDataLst>
          </p:nvPr>
        </p:nvPicPr>
        <p:blipFill>
          <a:blip r:embed="rId6"/>
          <a:stretch>
            <a:fillRect/>
          </a:stretch>
        </p:blipFill>
        <p:spPr>
          <a:xfrm>
            <a:off x="623570" y="2074545"/>
            <a:ext cx="5404485" cy="2975610"/>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7039610" y="3292475"/>
            <a:ext cx="3682365" cy="1671955"/>
          </a:xfrm>
          <a:prstGeom prst="rect">
            <a:avLst/>
          </a:prstGeom>
        </p:spPr>
      </p:pic>
      <p:sp>
        <p:nvSpPr>
          <p:cNvPr id="7" name="文本框 6"/>
          <p:cNvSpPr txBox="1"/>
          <p:nvPr/>
        </p:nvSpPr>
        <p:spPr>
          <a:xfrm>
            <a:off x="623570" y="1089660"/>
            <a:ext cx="6096000" cy="953135"/>
          </a:xfrm>
          <a:prstGeom prst="rect">
            <a:avLst/>
          </a:prstGeom>
          <a:noFill/>
        </p:spPr>
        <p:txBody>
          <a:bodyPr wrap="square" rtlCol="0" anchor="t">
            <a:spAutoFit/>
          </a:bodyPr>
          <a:p>
            <a:pPr algn="just"/>
            <a:r>
              <a:rPr lang="zh-CN" altLang="en-US" sz="1400">
                <a:latin typeface="Times New Roman" panose="02020603050405020304" pitchFamily="18" charset="0"/>
                <a:cs typeface="Times New Roman" panose="02020603050405020304" pitchFamily="18" charset="0"/>
              </a:rPr>
              <a:t>Wang Y, Gu T, Luan T H, et al. Your breath doesn't lie: multi-user authentication by sensing respiration using mmWave radar[C]//2022 19th Annual IEEE International Conference on Sensing, Communication, and Networking (SECON). IEEE, 2022: 64-72.</a:t>
            </a:r>
            <a:endParaRPr lang="zh-CN" altLang="en-US" sz="1400">
              <a:latin typeface="Times New Roman" panose="02020603050405020304" pitchFamily="18" charset="0"/>
              <a:cs typeface="Times New Roman" panose="02020603050405020304" pitchFamily="18" charset="0"/>
            </a:endParaRPr>
          </a:p>
        </p:txBody>
      </p:sp>
      <p:sp>
        <p:nvSpPr>
          <p:cNvPr id="11" name="文本框 10"/>
          <p:cNvSpPr txBox="1"/>
          <p:nvPr/>
        </p:nvSpPr>
        <p:spPr>
          <a:xfrm>
            <a:off x="407035" y="5333365"/>
            <a:ext cx="5306695" cy="2122805"/>
          </a:xfrm>
          <a:prstGeom prst="rect">
            <a:avLst/>
          </a:prstGeom>
          <a:noFill/>
        </p:spPr>
        <p:txBody>
          <a:bodyPr wrap="square" rtlCol="0" anchor="t">
            <a:spAutoFit/>
          </a:bodyPr>
          <a:p>
            <a:pPr marL="342900" indent="-342900">
              <a:lnSpc>
                <a:spcPct val="150000"/>
              </a:lnSpc>
              <a:buFont typeface="Wingdings" panose="05000000000000000000" charset="0"/>
              <a:buChar char="l"/>
            </a:pPr>
            <a:r>
              <a:rPr lang="zh-CN" altLang="en-US" sz="16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基于呼吸特征</a:t>
            </a:r>
            <a:r>
              <a:rPr lang="en-US" altLang="zh-CN" sz="16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胸腔的起伏引起的相位变化</a:t>
            </a:r>
            <a:endParaRPr lang="zh-CN" altLang="en-US"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altLang="en-US" sz="1600" b="1"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设备：</a:t>
            </a:r>
            <a:r>
              <a:rPr lang="en-US" altLang="zh-CN"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mmWave</a:t>
            </a:r>
            <a:r>
              <a:rPr lang="zh-CN" altLang="en-US"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雷达，</a:t>
            </a:r>
            <a:r>
              <a:rPr lang="en-US" altLang="zh-CN"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rPr>
              <a:t>77GHz</a:t>
            </a:r>
            <a:endParaRPr lang="zh-CN" altLang="en-US"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r>
              <a:rPr lang="zh-CN" sz="1600" b="1">
                <a:latin typeface="Times New Roman" panose="02020603050405020304" pitchFamily="18" charset="0"/>
                <a:ea typeface="楷体" panose="02010609060101010101" pitchFamily="49" charset="-122"/>
                <a:cs typeface="Times New Roman" panose="02020603050405020304" pitchFamily="18" charset="0"/>
                <a:sym typeface="+mn-ea"/>
              </a:rPr>
              <a:t>精度：</a:t>
            </a:r>
            <a:r>
              <a:rPr lang="zh-CN" sz="1600">
                <a:latin typeface="Times New Roman" panose="02020603050405020304" pitchFamily="18" charset="0"/>
                <a:ea typeface="楷体" panose="02010609060101010101" pitchFamily="49" charset="-122"/>
                <a:cs typeface="Times New Roman" panose="02020603050405020304" pitchFamily="18" charset="0"/>
                <a:sym typeface="+mn-ea"/>
              </a:rPr>
              <a:t>认证准确率超过</a:t>
            </a:r>
            <a:r>
              <a:rPr lang="en-US" sz="1600">
                <a:latin typeface="Times New Roman" panose="02020603050405020304" pitchFamily="18" charset="0"/>
                <a:ea typeface="楷体" panose="02010609060101010101" pitchFamily="49" charset="-122"/>
                <a:cs typeface="Times New Roman" panose="02020603050405020304" pitchFamily="18" charset="0"/>
                <a:sym typeface="+mn-ea"/>
              </a:rPr>
              <a:t>96%</a:t>
            </a:r>
            <a:r>
              <a:rPr lang="zh-CN" sz="1600">
                <a:latin typeface="Times New Roman" panose="02020603050405020304" pitchFamily="18" charset="0"/>
                <a:ea typeface="楷体" panose="02010609060101010101" pitchFamily="49" charset="-122"/>
                <a:cs typeface="Times New Roman" panose="02020603050405020304" pitchFamily="18" charset="0"/>
                <a:sym typeface="+mn-ea"/>
              </a:rPr>
              <a:t>，攻击检测率超过</a:t>
            </a:r>
            <a:r>
              <a:rPr lang="en-US" sz="1600">
                <a:latin typeface="Times New Roman" panose="02020603050405020304" pitchFamily="18" charset="0"/>
                <a:ea typeface="楷体" panose="02010609060101010101" pitchFamily="49" charset="-122"/>
                <a:cs typeface="Times New Roman" panose="02020603050405020304" pitchFamily="18" charset="0"/>
                <a:sym typeface="+mn-ea"/>
              </a:rPr>
              <a:t>95%</a:t>
            </a:r>
            <a:endParaRPr lang="zh-CN" altLang="en-US" sz="16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a:p>
            <a:pPr marL="342900" indent="-342900">
              <a:lnSpc>
                <a:spcPct val="150000"/>
              </a:lnSpc>
              <a:buFont typeface="Wingdings" panose="05000000000000000000" charset="0"/>
              <a:buChar char="l"/>
            </a:pPr>
            <a:endParaRPr lang="zh-CN" altLang="en-US" sz="2000" dirty="0">
              <a:solidFill>
                <a:schemeClr val="bg2">
                  <a:lumMod val="10000"/>
                </a:schemeClr>
              </a:solidFill>
              <a:latin typeface="Times New Roman" panose="02020603050405020304" pitchFamily="18" charset="0"/>
              <a:ea typeface="华文楷体" panose="02010600040101010101" pitchFamily="2" charset="-122"/>
              <a:cs typeface="Times New Roman" panose="02020603050405020304" pitchFamily="18" charset="0"/>
              <a:sym typeface="+mn-ea"/>
            </a:endParaRPr>
          </a:p>
        </p:txBody>
      </p:sp>
      <p:sp>
        <p:nvSpPr>
          <p:cNvPr id="16" name="文本框 15"/>
          <p:cNvSpPr txBox="1"/>
          <p:nvPr>
            <p:custDataLst>
              <p:tags r:id="rId9"/>
            </p:custDataLst>
          </p:nvPr>
        </p:nvSpPr>
        <p:spPr>
          <a:xfrm>
            <a:off x="6317615" y="5050155"/>
            <a:ext cx="5503545" cy="1814830"/>
          </a:xfrm>
          <a:prstGeom prst="rect">
            <a:avLst/>
          </a:prstGeom>
          <a:noFill/>
          <a:ln w="9525">
            <a:noFill/>
          </a:ln>
        </p:spPr>
        <p:txBody>
          <a:bodyPr wrap="square">
            <a:spAutoFit/>
          </a:bodyPr>
          <a:p>
            <a:pPr indent="0"/>
            <a:r>
              <a:rPr lang="zh-CN" sz="1400" b="1">
                <a:latin typeface="Times New Roman" panose="02020603050405020304" pitchFamily="18" charset="0"/>
                <a:ea typeface="楷体" panose="02010609060101010101" pitchFamily="49" charset="-122"/>
                <a:cs typeface="Times New Roman" panose="02020603050405020304" pitchFamily="18" charset="0"/>
              </a:rPr>
              <a:t>盲目攻击：</a:t>
            </a:r>
            <a:r>
              <a:rPr lang="zh-CN" sz="1400">
                <a:latin typeface="Times New Roman" panose="02020603050405020304" pitchFamily="18" charset="0"/>
                <a:ea typeface="楷体" panose="02010609060101010101" pitchFamily="49" charset="-122"/>
                <a:cs typeface="Times New Roman" panose="02020603050405020304" pitchFamily="18" charset="0"/>
              </a:rPr>
              <a:t>未知合法用户呼吸模式，攻击者对M-Auth执行随机呼吸运动，希望对系统产生与真正用户相似的影响。</a:t>
            </a:r>
            <a:endParaRPr lang="zh-CN" sz="1400" b="1">
              <a:latin typeface="Times New Roman" panose="02020603050405020304" pitchFamily="18" charset="0"/>
              <a:ea typeface="楷体" panose="02010609060101010101" pitchFamily="49" charset="-122"/>
              <a:cs typeface="Times New Roman" panose="02020603050405020304" pitchFamily="18" charset="0"/>
            </a:endParaRPr>
          </a:p>
          <a:p>
            <a:pPr indent="0"/>
            <a:r>
              <a:rPr lang="zh-CN" sz="1400" b="1">
                <a:latin typeface="Times New Roman" panose="02020603050405020304" pitchFamily="18" charset="0"/>
                <a:ea typeface="楷体" panose="02010609060101010101" pitchFamily="49" charset="-122"/>
                <a:cs typeface="Times New Roman" panose="02020603050405020304" pitchFamily="18" charset="0"/>
              </a:rPr>
              <a:t>模仿攻击：</a:t>
            </a:r>
            <a:r>
              <a:rPr lang="zh-CN" sz="1400">
                <a:latin typeface="Times New Roman" panose="02020603050405020304" pitchFamily="18" charset="0"/>
                <a:ea typeface="楷体" panose="02010609060101010101" pitchFamily="49" charset="-122"/>
                <a:cs typeface="Times New Roman" panose="02020603050405020304" pitchFamily="18" charset="0"/>
              </a:rPr>
              <a:t>知晓合法用户呼吸模式，刻意模仿其呼吸，试图蒙混过关。</a:t>
            </a:r>
            <a:endParaRPr lang="zh-CN" sz="1400" b="1">
              <a:latin typeface="Times New Roman" panose="02020603050405020304" pitchFamily="18" charset="0"/>
              <a:ea typeface="楷体" panose="02010609060101010101" pitchFamily="49" charset="-122"/>
              <a:cs typeface="Times New Roman" panose="02020603050405020304" pitchFamily="18" charset="0"/>
            </a:endParaRPr>
          </a:p>
          <a:p>
            <a:pPr indent="0"/>
            <a:r>
              <a:rPr lang="en-US" altLang="en-US" sz="1400" b="1">
                <a:latin typeface="Times New Roman" panose="02020603050405020304" pitchFamily="18" charset="0"/>
                <a:ea typeface="楷体" panose="02010609060101010101" pitchFamily="49" charset="-122"/>
                <a:cs typeface="Times New Roman" panose="02020603050405020304" pitchFamily="18" charset="0"/>
              </a:rPr>
              <a:t>重播攻击：</a:t>
            </a:r>
            <a:r>
              <a:rPr lang="en-US" altLang="en-US" sz="1400" b="0">
                <a:latin typeface="Times New Roman" panose="02020603050405020304" pitchFamily="18" charset="0"/>
                <a:ea typeface="楷体" panose="02010609060101010101" pitchFamily="49" charset="-122"/>
                <a:cs typeface="Times New Roman" panose="02020603050405020304" pitchFamily="18" charset="0"/>
              </a:rPr>
              <a:t>比前两种攻击更先进的是，</a:t>
            </a:r>
            <a:r>
              <a:rPr lang="zh-CN" altLang="en-US" sz="1400" b="0">
                <a:latin typeface="Times New Roman" panose="02020603050405020304" pitchFamily="18" charset="0"/>
                <a:ea typeface="楷体" panose="02010609060101010101" pitchFamily="49" charset="-122"/>
                <a:cs typeface="Times New Roman" panose="02020603050405020304" pitchFamily="18" charset="0"/>
              </a:rPr>
              <a:t>该攻击分为两步，</a:t>
            </a:r>
            <a:r>
              <a:rPr lang="en-US" altLang="en-US" sz="1400" b="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b="0">
                <a:latin typeface="Times New Roman" panose="02020603050405020304" pitchFamily="18" charset="0"/>
                <a:ea typeface="楷体" panose="02010609060101010101" pitchFamily="49" charset="-122"/>
                <a:cs typeface="Times New Roman" panose="02020603050405020304" pitchFamily="18" charset="0"/>
              </a:rPr>
              <a:t>攻击者</a:t>
            </a:r>
            <a:r>
              <a:rPr lang="en-US" altLang="en-US" sz="1400" b="0">
                <a:latin typeface="Times New Roman" panose="02020603050405020304" pitchFamily="18" charset="0"/>
                <a:ea typeface="楷体" panose="02010609060101010101" pitchFamily="49" charset="-122"/>
                <a:cs typeface="Times New Roman" panose="02020603050405020304" pitchFamily="18" charset="0"/>
              </a:rPr>
              <a:t>知道身份验证原理，并在附近位置放置隐藏的毫米波传感器来记录合法用户的身体反射信号。2)</a:t>
            </a:r>
            <a:r>
              <a:rPr lang="zh-CN" altLang="en-US" sz="1400" b="0">
                <a:latin typeface="Times New Roman" panose="02020603050405020304" pitchFamily="18" charset="0"/>
                <a:ea typeface="楷体" panose="02010609060101010101" pitchFamily="49" charset="-122"/>
                <a:cs typeface="Times New Roman" panose="02020603050405020304" pitchFamily="18" charset="0"/>
              </a:rPr>
              <a:t>攻击者</a:t>
            </a:r>
            <a:r>
              <a:rPr lang="en-US" altLang="en-US" sz="1400" b="0">
                <a:latin typeface="Times New Roman" panose="02020603050405020304" pitchFamily="18" charset="0"/>
                <a:ea typeface="楷体" panose="02010609060101010101" pitchFamily="49" charset="-122"/>
                <a:cs typeface="Times New Roman" panose="02020603050405020304" pitchFamily="18" charset="0"/>
              </a:rPr>
              <a:t>可以窃听内部通信，并注入记录的信号来欺骗系统</a:t>
            </a:r>
            <a:r>
              <a:rPr lang="zh-CN" altLang="en-US" sz="1400" b="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0"/>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ISLIDE.ICON" val="#36942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ISLIDE.ICON" val="#369429;"/>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ISLIDE.ICON" val="#369429;"/>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ISLIDE.ICON" val="#369429;"/>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ICON" val="#369429;"/>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ISLIDE.ICON" val="#369429;"/>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ISLIDE.ICON" val="#369429;"/>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ISLIDE.ICON" val="#369429;"/>
</p:tagLst>
</file>

<file path=ppt/tags/tag32.xml><?xml version="1.0" encoding="utf-8"?>
<p:tagLst xmlns:p="http://schemas.openxmlformats.org/presentationml/2006/main">
  <p:tag name="ISLIDE.ICON" val="#369429;"/>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ISLIDE.ICON" val="#369429;"/>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ISLIDE.ICON" val="#36942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ISLIDE.ICON" val="#369429;"/>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ISLIDE.ICON" val="#369429;"/>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ISLIDE.ICON" val="#369429;"/>
</p:tagLst>
</file>

<file path=ppt/tags/tag52.xml><?xml version="1.0" encoding="utf-8"?>
<p:tagLst xmlns:p="http://schemas.openxmlformats.org/presentationml/2006/main">
  <p:tag name="ISLIDE.ICON" val="#369429;"/>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ISLIDE.ICON" val="#369429;"/>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ISLIDE.ICON" val="#369429;"/>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ISLIDE.ICON" val="#369429;"/>
</p:tagLst>
</file>

<file path=ppt/tags/tag60.xml><?xml version="1.0" encoding="utf-8"?>
<p:tagLst xmlns:p="http://schemas.openxmlformats.org/presentationml/2006/main">
  <p:tag name="ISLIDE.ICON" val="#369429;"/>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ISLIDE.ICON" val="#369429;"/>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ISLIDE.ICON" val="#369429;"/>
</p:tagLst>
</file>

<file path=ppt/tags/tag68.xml><?xml version="1.0" encoding="utf-8"?>
<p:tagLst xmlns:p="http://schemas.openxmlformats.org/presentationml/2006/main">
  <p:tag name="ISLIDE.ICON" val="#369429;"/>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ISLIDE.ICON" val="#369429;"/>
</p:tagLst>
</file>

<file path=ppt/tags/tag87.xml><?xml version="1.0" encoding="utf-8"?>
<p:tagLst xmlns:p="http://schemas.openxmlformats.org/presentationml/2006/main">
  <p:tag name="ISLIDE.ICON" val="#369429;"/>
</p:tagLst>
</file>

<file path=ppt/tags/tag88.xml><?xml version="1.0" encoding="utf-8"?>
<p:tagLst xmlns:p="http://schemas.openxmlformats.org/presentationml/2006/main">
  <p:tag name="commondata" val="eyJoZGlkIjoiNTA1YjE1OTI0ZjFiOGFhMWM4MWNjMzdkNjI3N2RmY2MifQ=="/>
</p:tagLst>
</file>

<file path=ppt/tags/tag9.xml><?xml version="1.0" encoding="utf-8"?>
<p:tagLst xmlns:p="http://schemas.openxmlformats.org/presentationml/2006/main">
  <p:tag name="ISLIDE.ICON" val="#3694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5212</Words>
  <Application>WPS 演示</Application>
  <PresentationFormat>宽屏</PresentationFormat>
  <Paragraphs>274</Paragraphs>
  <Slides>25</Slides>
  <Notes>42</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8</vt:i4>
      </vt:variant>
      <vt:variant>
        <vt:lpstr>幻灯片标题</vt:lpstr>
      </vt:variant>
      <vt:variant>
        <vt:i4>25</vt:i4>
      </vt:variant>
    </vt:vector>
  </HeadingPairs>
  <TitlesOfParts>
    <vt:vector size="52" baseType="lpstr">
      <vt:lpstr>Arial</vt:lpstr>
      <vt:lpstr>宋体</vt:lpstr>
      <vt:lpstr>Wingdings</vt:lpstr>
      <vt:lpstr>Times New Roman</vt:lpstr>
      <vt:lpstr>思源宋体 CN Heavy</vt:lpstr>
      <vt:lpstr>Montserrat Semi</vt:lpstr>
      <vt:lpstr>仿宋</vt:lpstr>
      <vt:lpstr>Calibri</vt:lpstr>
      <vt:lpstr>黑体</vt:lpstr>
      <vt:lpstr>华文楷体</vt:lpstr>
      <vt:lpstr>Wingdings</vt:lpstr>
      <vt:lpstr>楷体</vt:lpstr>
      <vt:lpstr>等线</vt:lpstr>
      <vt:lpstr>微软雅黑</vt:lpstr>
      <vt:lpstr>Arial Unicode MS</vt:lpstr>
      <vt:lpstr>等线 Light</vt:lpstr>
      <vt:lpstr>Segoe Print</vt:lpstr>
      <vt:lpstr>Office 主题​​</vt:lpstr>
      <vt:lpstr>1_Office 主题​​</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QingSen Bao</dc:creator>
  <cp:lastModifiedBy>YK</cp:lastModifiedBy>
  <cp:revision>33</cp:revision>
  <dcterms:created xsi:type="dcterms:W3CDTF">2023-05-16T01:59:00Z</dcterms:created>
  <dcterms:modified xsi:type="dcterms:W3CDTF">2024-05-15T06:53:40Z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67A902A0C4BE473EA2F1691782A7CE85_13</vt:lpwstr>
  </property>
  <property fmtid="{D5CDD505-2E9C-101B-9397-08002B2CF9AE}" pid="3" name="KSOProductBuildVer">
    <vt:lpwstr>2052-12.1.0.16729</vt:lpwstr>
  </property>
</Properties>
</file>